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1"/>
  </p:handoutMasterIdLst>
  <p:sldIdLst>
    <p:sldId id="256" r:id="rId3"/>
    <p:sldId id="257" r:id="rId5"/>
    <p:sldId id="258" r:id="rId6"/>
    <p:sldId id="259" r:id="rId7"/>
    <p:sldId id="260" r:id="rId8"/>
    <p:sldId id="261" r:id="rId9"/>
    <p:sldId id="262" r:id="rId10"/>
  </p:sldIdLst>
  <p:sldSz cx="6858000" cy="1218946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52" userDrawn="1">
          <p15:clr>
            <a:srgbClr val="A4A3A4"/>
          </p15:clr>
        </p15:guide>
        <p15:guide id="2" pos="21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C5C"/>
    <a:srgbClr val="F88F44"/>
    <a:srgbClr val="323232"/>
    <a:srgbClr val="FDFDFD"/>
    <a:srgbClr val="B2B2B2"/>
    <a:srgbClr val="202020"/>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3852"/>
        <p:guide pos="2117"/>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handoutMaster" Target="handoutMasters/handout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81084" y="1279525"/>
            <a:ext cx="1943483"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857260" y="2351469"/>
            <a:ext cx="5143559" cy="3887236"/>
          </a:xfrm>
        </p:spPr>
        <p:txBody>
          <a:bodyPr anchor="b">
            <a:normAutofit/>
          </a:bodyPr>
          <a:lstStyle>
            <a:lvl1pPr algn="ctr">
              <a:lnSpc>
                <a:spcPct val="130000"/>
              </a:lnSpc>
              <a:defRPr sz="45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857260" y="6402363"/>
            <a:ext cx="5143559" cy="2942997"/>
          </a:xfrm>
        </p:spPr>
        <p:txBody>
          <a:bodyPr>
            <a:normAutofit/>
          </a:bodyPr>
          <a:lstStyle>
            <a:lvl1pPr marL="0" indent="0" algn="ctr">
              <a:buNone/>
              <a:defRPr sz="1800">
                <a:solidFill>
                  <a:schemeClr val="tx1">
                    <a:lumMod val="75000"/>
                    <a:lumOff val="25000"/>
                  </a:schemeClr>
                </a:solidFill>
                <a:effectLst/>
                <a:latin typeface="+mn-ea"/>
                <a:ea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471493" y="980328"/>
            <a:ext cx="5915093" cy="988067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64335" y="459367"/>
            <a:ext cx="5915093" cy="2356093"/>
          </a:xfrm>
        </p:spPr>
        <p:txBody>
          <a:bodyPr anchor="ctr" anchorCtr="0">
            <a:normAutofit/>
          </a:bodyPr>
          <a:lstStyle>
            <a:lvl1pPr>
              <a:defRPr sz="33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364335" y="3244917"/>
            <a:ext cx="5915093" cy="7734189"/>
          </a:xfrm>
        </p:spPr>
        <p:txBody>
          <a:bodyPr>
            <a:normAutofit/>
          </a:bodyPr>
          <a:lstStyle>
            <a:lvl1pPr>
              <a:defRPr sz="21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20" y="833839"/>
            <a:ext cx="5798276" cy="7275629"/>
          </a:xfrm>
        </p:spPr>
        <p:txBody>
          <a:bodyPr anchor="b">
            <a:normAutofit/>
          </a:bodyPr>
          <a:lstStyle>
            <a:lvl1pPr>
              <a:defRPr sz="45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67921" y="8193992"/>
            <a:ext cx="5798275" cy="1150982"/>
          </a:xfrm>
        </p:spPr>
        <p:txBody>
          <a:bodyPr>
            <a:normAutofit/>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64335" y="459367"/>
            <a:ext cx="5915093" cy="2356093"/>
          </a:xfrm>
        </p:spPr>
        <p:txBody>
          <a:bodyPr>
            <a:normAutofit/>
          </a:bodyPr>
          <a:lstStyle>
            <a:lvl1pPr>
              <a:defRPr sz="33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364335" y="3244917"/>
            <a:ext cx="2914684" cy="7734189"/>
          </a:xfrm>
        </p:spPr>
        <p:txBody>
          <a:bodyPr>
            <a:normAutofit/>
          </a:bodyPr>
          <a:lstStyle>
            <a:lvl1pPr>
              <a:lnSpc>
                <a:spcPct val="90000"/>
              </a:lnSpc>
              <a:defRPr sz="2100">
                <a:solidFill>
                  <a:schemeClr val="tx1">
                    <a:lumMod val="75000"/>
                    <a:lumOff val="25000"/>
                  </a:schemeClr>
                </a:solidFill>
              </a:defRPr>
            </a:lvl1pPr>
            <a:lvl2pPr>
              <a:lnSpc>
                <a:spcPct val="90000"/>
              </a:lnSpc>
              <a:defRPr sz="1800">
                <a:solidFill>
                  <a:schemeClr val="tx1">
                    <a:lumMod val="75000"/>
                    <a:lumOff val="25000"/>
                  </a:schemeClr>
                </a:solidFill>
              </a:defRPr>
            </a:lvl2pPr>
            <a:lvl3pPr>
              <a:lnSpc>
                <a:spcPct val="90000"/>
              </a:lnSpc>
              <a:defRPr sz="1500">
                <a:solidFill>
                  <a:schemeClr val="tx1">
                    <a:lumMod val="75000"/>
                    <a:lumOff val="25000"/>
                  </a:schemeClr>
                </a:solidFill>
              </a:defRPr>
            </a:lvl3pPr>
            <a:lvl4pPr>
              <a:lnSpc>
                <a:spcPct val="90000"/>
              </a:lnSpc>
              <a:defRPr sz="1350">
                <a:solidFill>
                  <a:schemeClr val="tx1">
                    <a:lumMod val="75000"/>
                    <a:lumOff val="25000"/>
                  </a:schemeClr>
                </a:solidFill>
              </a:defRPr>
            </a:lvl4pPr>
            <a:lvl5pPr>
              <a:lnSpc>
                <a:spcPct val="90000"/>
              </a:lnSpc>
              <a:defRPr sz="135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3364745" y="3244917"/>
            <a:ext cx="2914684" cy="7734189"/>
          </a:xfrm>
        </p:spPr>
        <p:txBody>
          <a:bodyPr>
            <a:normAutofit/>
          </a:bodyPr>
          <a:lstStyle>
            <a:lvl1pPr>
              <a:lnSpc>
                <a:spcPct val="90000"/>
              </a:lnSpc>
              <a:defRPr sz="2100">
                <a:solidFill>
                  <a:schemeClr val="tx1">
                    <a:lumMod val="75000"/>
                    <a:lumOff val="25000"/>
                  </a:schemeClr>
                </a:solidFill>
              </a:defRPr>
            </a:lvl1pPr>
            <a:lvl2pPr>
              <a:lnSpc>
                <a:spcPct val="90000"/>
              </a:lnSpc>
              <a:defRPr sz="1800">
                <a:solidFill>
                  <a:schemeClr val="tx1">
                    <a:lumMod val="75000"/>
                    <a:lumOff val="25000"/>
                  </a:schemeClr>
                </a:solidFill>
              </a:defRPr>
            </a:lvl2pPr>
            <a:lvl3pPr>
              <a:lnSpc>
                <a:spcPct val="90000"/>
              </a:lnSpc>
              <a:defRPr sz="1500">
                <a:solidFill>
                  <a:schemeClr val="tx1">
                    <a:lumMod val="75000"/>
                    <a:lumOff val="25000"/>
                  </a:schemeClr>
                </a:solidFill>
              </a:defRPr>
            </a:lvl3pPr>
            <a:lvl4pPr>
              <a:lnSpc>
                <a:spcPct val="90000"/>
              </a:lnSpc>
              <a:defRPr sz="1350">
                <a:solidFill>
                  <a:schemeClr val="tx1">
                    <a:lumMod val="75000"/>
                    <a:lumOff val="25000"/>
                  </a:schemeClr>
                </a:solidFill>
              </a:defRPr>
            </a:lvl4pPr>
            <a:lvl5pPr>
              <a:lnSpc>
                <a:spcPct val="90000"/>
              </a:lnSpc>
              <a:defRPr sz="135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6" y="648983"/>
            <a:ext cx="5915093" cy="235609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72386" y="3101542"/>
            <a:ext cx="2901289" cy="1464444"/>
          </a:xfrm>
        </p:spPr>
        <p:txBody>
          <a:bodyPr anchor="b">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472386" y="4649056"/>
            <a:ext cx="2901289" cy="635262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3471902" y="3101542"/>
            <a:ext cx="2915577" cy="1464444"/>
          </a:xfrm>
        </p:spPr>
        <p:txBody>
          <a:bodyPr anchor="b">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3471902" y="4649056"/>
            <a:ext cx="2915577" cy="635262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1493" y="4916755"/>
            <a:ext cx="5915093" cy="2356093"/>
          </a:xfrm>
        </p:spPr>
        <p:txBody>
          <a:bodyPr>
            <a:normAutofit/>
          </a:bodyPr>
          <a:lstStyle>
            <a:lvl1pPr algn="ctr">
              <a:defRPr sz="33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63799" y="225733"/>
            <a:ext cx="2342952" cy="2844240"/>
          </a:xfrm>
        </p:spPr>
        <p:txBody>
          <a:bodyPr anchor="ctr" anchorCtr="0">
            <a:normAutofit/>
          </a:bodyPr>
          <a:lstStyle>
            <a:lvl1pPr>
              <a:defRPr sz="24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2916034" y="1362139"/>
            <a:ext cx="3272311" cy="905501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366657" y="3656880"/>
            <a:ext cx="2342952" cy="6774823"/>
          </a:xfrm>
        </p:spPr>
        <p:txBody>
          <a:bodyPr>
            <a:normAutofit/>
          </a:bodyPr>
          <a:lstStyle>
            <a:lvl1pPr marL="0" indent="0">
              <a:lnSpc>
                <a:spcPct val="150000"/>
              </a:lnSpc>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5526336" y="648983"/>
            <a:ext cx="860250" cy="10330123"/>
          </a:xfrm>
        </p:spPr>
        <p:txBody>
          <a:bodyPr vert="eaVert">
            <a:normAutofit/>
          </a:bodyPr>
          <a:lstStyle>
            <a:lvl1pPr>
              <a:defRPr sz="33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471493" y="648983"/>
            <a:ext cx="4995034" cy="10330123"/>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93" y="648983"/>
            <a:ext cx="5915093" cy="235609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71493" y="3244917"/>
            <a:ext cx="5915093" cy="7734189"/>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71493" y="11297953"/>
            <a:ext cx="1543068" cy="648983"/>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2271739" y="11297953"/>
            <a:ext cx="2314602" cy="648983"/>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4843518" y="11297953"/>
            <a:ext cx="1543068" cy="648983"/>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7" Type="http://schemas.openxmlformats.org/officeDocument/2006/relationships/notesSlide" Target="../notesSlides/notesSlide1.xml"/><Relationship Id="rId16" Type="http://schemas.openxmlformats.org/officeDocument/2006/relationships/slideLayout" Target="../slideLayouts/slideLayout1.xml"/><Relationship Id="rId15" Type="http://schemas.openxmlformats.org/officeDocument/2006/relationships/image" Target="../media/image8.jpeg"/><Relationship Id="rId14" Type="http://schemas.openxmlformats.org/officeDocument/2006/relationships/tags" Target="../tags/tag7.xml"/><Relationship Id="rId13" Type="http://schemas.openxmlformats.org/officeDocument/2006/relationships/image" Target="../media/image7.png"/><Relationship Id="rId12" Type="http://schemas.openxmlformats.org/officeDocument/2006/relationships/image" Target="../media/image6.png"/><Relationship Id="rId11" Type="http://schemas.openxmlformats.org/officeDocument/2006/relationships/image" Target="../media/image5.jpeg"/><Relationship Id="rId10" Type="http://schemas.openxmlformats.org/officeDocument/2006/relationships/tags" Target="../tags/tag6.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image" Target="../media/image9.png"/><Relationship Id="rId3" Type="http://schemas.openxmlformats.org/officeDocument/2006/relationships/tags" Target="../tags/tag10.xml"/><Relationship Id="rId2" Type="http://schemas.openxmlformats.org/officeDocument/2006/relationships/tags" Target="../tags/tag9.xml"/><Relationship Id="rId17" Type="http://schemas.openxmlformats.org/officeDocument/2006/relationships/notesSlide" Target="../notesSlides/notesSlide2.xml"/><Relationship Id="rId16" Type="http://schemas.openxmlformats.org/officeDocument/2006/relationships/slideLayout" Target="../slideLayouts/slideLayout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image" Target="../media/image10.png"/><Relationship Id="rId10" Type="http://schemas.openxmlformats.org/officeDocument/2006/relationships/tags" Target="../tags/tag16.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image" Target="../media/image12.jpeg"/><Relationship Id="rId4" Type="http://schemas.openxmlformats.org/officeDocument/2006/relationships/image" Target="../media/image11.png"/><Relationship Id="rId3" Type="http://schemas.openxmlformats.org/officeDocument/2006/relationships/tags" Target="../tags/tag23.xml"/><Relationship Id="rId2" Type="http://schemas.openxmlformats.org/officeDocument/2006/relationships/tags" Target="../tags/tag22.xml"/><Relationship Id="rId18" Type="http://schemas.openxmlformats.org/officeDocument/2006/relationships/notesSlide" Target="../notesSlides/notesSlide3.xml"/><Relationship Id="rId17" Type="http://schemas.openxmlformats.org/officeDocument/2006/relationships/slideLayout" Target="../slideLayouts/slideLayout1.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image" Target="../media/image13.jpeg"/><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21.xml"/></Relationships>
</file>

<file path=ppt/slides/_rels/slide4.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8" Type="http://schemas.openxmlformats.org/officeDocument/2006/relationships/notesSlide" Target="../notesSlides/notesSlide4.xml"/><Relationship Id="rId27" Type="http://schemas.openxmlformats.org/officeDocument/2006/relationships/slideLayout" Target="../slideLayouts/slideLayout1.xml"/><Relationship Id="rId26" Type="http://schemas.openxmlformats.org/officeDocument/2006/relationships/tags" Target="../tags/tag56.xml"/><Relationship Id="rId25" Type="http://schemas.openxmlformats.org/officeDocument/2006/relationships/tags" Target="../tags/tag55.xml"/><Relationship Id="rId24" Type="http://schemas.openxmlformats.org/officeDocument/2006/relationships/tags" Target="../tags/tag54.xml"/><Relationship Id="rId23" Type="http://schemas.openxmlformats.org/officeDocument/2006/relationships/tags" Target="../tags/tag53.xml"/><Relationship Id="rId22" Type="http://schemas.openxmlformats.org/officeDocument/2006/relationships/tags" Target="../tags/tag52.xml"/><Relationship Id="rId21" Type="http://schemas.openxmlformats.org/officeDocument/2006/relationships/tags" Target="../tags/tag51.xml"/><Relationship Id="rId20" Type="http://schemas.openxmlformats.org/officeDocument/2006/relationships/tags" Target="../tags/tag50.xml"/><Relationship Id="rId2" Type="http://schemas.openxmlformats.org/officeDocument/2006/relationships/image" Target="../media/image15.jpeg"/><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image" Target="../media/image16.png"/><Relationship Id="rId10" Type="http://schemas.openxmlformats.org/officeDocument/2006/relationships/tags" Target="../tags/tag41.xml"/><Relationship Id="rId1" Type="http://schemas.openxmlformats.org/officeDocument/2006/relationships/image" Target="../media/image14.jpeg"/></Relationships>
</file>

<file path=ppt/slides/_rels/slide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2" Type="http://schemas.openxmlformats.org/officeDocument/2006/relationships/notesSlide" Target="../notesSlides/notesSlide5.xml"/><Relationship Id="rId11" Type="http://schemas.openxmlformats.org/officeDocument/2006/relationships/slideLayout" Target="../slideLayouts/slideLayout1.xml"/><Relationship Id="rId10" Type="http://schemas.openxmlformats.org/officeDocument/2006/relationships/image" Target="../media/image18.png"/><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2" Type="http://schemas.openxmlformats.org/officeDocument/2006/relationships/notesSlide" Target="../notesSlides/notesSlide6.xml"/><Relationship Id="rId11" Type="http://schemas.openxmlformats.org/officeDocument/2006/relationships/slideLayout" Target="../slideLayouts/slideLayout1.xml"/><Relationship Id="rId10" Type="http://schemas.openxmlformats.org/officeDocument/2006/relationships/image" Target="../media/image20.png"/><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1" Type="http://schemas.openxmlformats.org/officeDocument/2006/relationships/notesSlide" Target="../notesSlides/notesSlide7.xml"/><Relationship Id="rId20" Type="http://schemas.openxmlformats.org/officeDocument/2006/relationships/slideLayout" Target="../slideLayouts/slideLayout1.xml"/><Relationship Id="rId2" Type="http://schemas.openxmlformats.org/officeDocument/2006/relationships/tags" Target="../tags/tag74.xml"/><Relationship Id="rId19" Type="http://schemas.openxmlformats.org/officeDocument/2006/relationships/tags" Target="../tags/tag89.xml"/><Relationship Id="rId18" Type="http://schemas.openxmlformats.org/officeDocument/2006/relationships/tags" Target="../tags/tag88.xml"/><Relationship Id="rId17" Type="http://schemas.openxmlformats.org/officeDocument/2006/relationships/tags" Target="../tags/tag87.xml"/><Relationship Id="rId16" Type="http://schemas.openxmlformats.org/officeDocument/2006/relationships/tags" Target="../tags/tag86.xml"/><Relationship Id="rId15" Type="http://schemas.openxmlformats.org/officeDocument/2006/relationships/tags" Target="../tags/tag85.xml"/><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image" Target="../media/image22.jpeg"/><Relationship Id="rId11" Type="http://schemas.openxmlformats.org/officeDocument/2006/relationships/tags" Target="../tags/tag82.xml"/><Relationship Id="rId10" Type="http://schemas.openxmlformats.org/officeDocument/2006/relationships/image" Target="../media/image21.jpeg"/><Relationship Id="rId1"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303530" y="10797540"/>
            <a:ext cx="2995930" cy="501650"/>
            <a:chOff x="214" y="16469"/>
            <a:chExt cx="4718" cy="790"/>
          </a:xfrm>
        </p:grpSpPr>
        <p:pic>
          <p:nvPicPr>
            <p:cNvPr id="30" name="Picture 29"/>
            <p:cNvPicPr>
              <a:picLocks noChangeAspect="1"/>
            </p:cNvPicPr>
            <p:nvPr>
              <p:custDataLst>
                <p:tags r:id="rId1"/>
              </p:custDataLst>
            </p:nvPr>
          </p:nvPicPr>
          <p:blipFill>
            <a:blip r:embed="rId2"/>
            <a:stretch>
              <a:fillRect/>
            </a:stretch>
          </p:blipFill>
          <p:spPr>
            <a:xfrm>
              <a:off x="214" y="16469"/>
              <a:ext cx="4718" cy="790"/>
            </a:xfrm>
            <a:prstGeom prst="rect">
              <a:avLst/>
            </a:prstGeom>
          </p:spPr>
        </p:pic>
        <p:sp>
          <p:nvSpPr>
            <p:cNvPr id="32" name="矩形 31"/>
            <p:cNvSpPr/>
            <p:nvPr/>
          </p:nvSpPr>
          <p:spPr>
            <a:xfrm>
              <a:off x="4483" y="16674"/>
              <a:ext cx="336" cy="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1" name="图片 30" descr="卫生间1"/>
          <p:cNvPicPr>
            <a:picLocks noChangeAspect="1"/>
          </p:cNvPicPr>
          <p:nvPr/>
        </p:nvPicPr>
        <p:blipFill>
          <a:blip r:embed="rId3"/>
          <a:stretch>
            <a:fillRect/>
          </a:stretch>
        </p:blipFill>
        <p:spPr>
          <a:xfrm>
            <a:off x="5319395" y="2296795"/>
            <a:ext cx="1539240" cy="1868805"/>
          </a:xfrm>
          <a:prstGeom prst="rect">
            <a:avLst/>
          </a:prstGeom>
        </p:spPr>
      </p:pic>
      <p:pic>
        <p:nvPicPr>
          <p:cNvPr id="23" name="图片 22" descr="客厅1"/>
          <p:cNvPicPr>
            <a:picLocks noChangeAspect="1"/>
          </p:cNvPicPr>
          <p:nvPr/>
        </p:nvPicPr>
        <p:blipFill>
          <a:blip r:embed="rId4"/>
          <a:stretch>
            <a:fillRect/>
          </a:stretch>
        </p:blipFill>
        <p:spPr>
          <a:xfrm>
            <a:off x="5309870" y="4202430"/>
            <a:ext cx="1548765" cy="1631315"/>
          </a:xfrm>
          <a:prstGeom prst="rect">
            <a:avLst/>
          </a:prstGeom>
        </p:spPr>
      </p:pic>
      <p:pic>
        <p:nvPicPr>
          <p:cNvPr id="4" name="Picture 3" descr="Group 126"/>
          <p:cNvPicPr>
            <a:picLocks noChangeAspect="1"/>
          </p:cNvPicPr>
          <p:nvPr/>
        </p:nvPicPr>
        <p:blipFill>
          <a:blip r:embed="rId5"/>
          <a:srcRect t="79628" r="-831"/>
          <a:stretch>
            <a:fillRect/>
          </a:stretch>
        </p:blipFill>
        <p:spPr>
          <a:xfrm>
            <a:off x="403225" y="1731010"/>
            <a:ext cx="3006090" cy="187960"/>
          </a:xfrm>
          <a:prstGeom prst="rect">
            <a:avLst/>
          </a:prstGeom>
        </p:spPr>
      </p:pic>
      <p:grpSp>
        <p:nvGrpSpPr>
          <p:cNvPr id="22" name="Group 21"/>
          <p:cNvGrpSpPr/>
          <p:nvPr/>
        </p:nvGrpSpPr>
        <p:grpSpPr>
          <a:xfrm rot="10800000">
            <a:off x="3430270" y="8280400"/>
            <a:ext cx="76200" cy="3079115"/>
            <a:chOff x="3098" y="11591"/>
            <a:chExt cx="118" cy="6874"/>
          </a:xfrm>
        </p:grpSpPr>
        <p:cxnSp>
          <p:nvCxnSpPr>
            <p:cNvPr id="18" name="Straight Connector 17"/>
            <p:cNvCxnSpPr/>
            <p:nvPr/>
          </p:nvCxnSpPr>
          <p:spPr>
            <a:xfrm>
              <a:off x="3157" y="11706"/>
              <a:ext cx="0" cy="6671"/>
            </a:xfrm>
            <a:prstGeom prst="line">
              <a:avLst/>
            </a:prstGeom>
            <a:ln>
              <a:solidFill>
                <a:schemeClr val="tx1">
                  <a:lumMod val="65000"/>
                  <a:lumOff val="35000"/>
                </a:schemeClr>
              </a:solidFill>
            </a:ln>
          </p:spPr>
          <p:style>
            <a:lnRef idx="2">
              <a:schemeClr val="accent1"/>
            </a:lnRef>
            <a:fillRef idx="0">
              <a:srgbClr val="FFFFFF"/>
            </a:fillRef>
            <a:effectRef idx="0">
              <a:srgbClr val="FFFFFF"/>
            </a:effectRef>
            <a:fontRef idx="minor">
              <a:schemeClr val="tx1"/>
            </a:fontRef>
          </p:style>
        </p:cxnSp>
        <p:sp>
          <p:nvSpPr>
            <p:cNvPr id="20" name="Oval 19"/>
            <p:cNvSpPr/>
            <p:nvPr/>
          </p:nvSpPr>
          <p:spPr>
            <a:xfrm>
              <a:off x="3098" y="11591"/>
              <a:ext cx="119" cy="119"/>
            </a:xfrm>
            <a:prstGeom prst="ellipse">
              <a:avLst/>
            </a:prstGeom>
            <a:solidFill>
              <a:schemeClr val="tx1">
                <a:lumMod val="75000"/>
                <a:lumOff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1" name="Oval 20"/>
            <p:cNvSpPr/>
            <p:nvPr>
              <p:custDataLst>
                <p:tags r:id="rId6"/>
              </p:custDataLst>
            </p:nvPr>
          </p:nvSpPr>
          <p:spPr>
            <a:xfrm>
              <a:off x="3098" y="18347"/>
              <a:ext cx="119" cy="119"/>
            </a:xfrm>
            <a:prstGeom prst="ellipse">
              <a:avLst/>
            </a:prstGeom>
            <a:solidFill>
              <a:schemeClr val="tx1">
                <a:lumMod val="75000"/>
                <a:lumOff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sp>
        <p:nvSpPr>
          <p:cNvPr id="24" name="Rectangles 23"/>
          <p:cNvSpPr/>
          <p:nvPr/>
        </p:nvSpPr>
        <p:spPr>
          <a:xfrm>
            <a:off x="496570" y="8376920"/>
            <a:ext cx="2834005" cy="614680"/>
          </a:xfrm>
          <a:prstGeom prst="rect">
            <a:avLst/>
          </a:prstGeom>
          <a:solidFill>
            <a:srgbClr val="F88F4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5" name="Text Box 24"/>
          <p:cNvSpPr txBox="1"/>
          <p:nvPr/>
        </p:nvSpPr>
        <p:spPr>
          <a:xfrm>
            <a:off x="585470" y="8433435"/>
            <a:ext cx="1494790" cy="343535"/>
          </a:xfrm>
          <a:prstGeom prst="rect">
            <a:avLst/>
          </a:prstGeom>
          <a:noFill/>
        </p:spPr>
        <p:txBody>
          <a:bodyPr wrap="square" rtlCol="0">
            <a:noAutofit/>
          </a:bodyPr>
          <a:p>
            <a:r>
              <a:rPr lang="zh-CN" altLang="en-US" sz="1600" b="1">
                <a:solidFill>
                  <a:schemeClr val="bg1"/>
                </a:solidFill>
                <a:latin typeface="Source Han Sans CN Bold" panose="020B0200000000000000" charset="-122"/>
                <a:ea typeface="Source Han Sans CN Bold" panose="020B0200000000000000" charset="-122"/>
              </a:rPr>
              <a:t>平面布置图</a:t>
            </a:r>
            <a:endParaRPr lang="zh-CN" altLang="en-US" sz="1600" b="1">
              <a:solidFill>
                <a:schemeClr val="bg1"/>
              </a:solidFill>
              <a:latin typeface="Source Han Sans CN Bold" panose="020B0200000000000000" charset="-122"/>
              <a:ea typeface="Source Han Sans CN Bold" panose="020B0200000000000000" charset="-122"/>
            </a:endParaRPr>
          </a:p>
        </p:txBody>
      </p:sp>
      <p:sp>
        <p:nvSpPr>
          <p:cNvPr id="26" name="Text Box 25"/>
          <p:cNvSpPr txBox="1"/>
          <p:nvPr>
            <p:custDataLst>
              <p:tags r:id="rId7"/>
            </p:custDataLst>
          </p:nvPr>
        </p:nvSpPr>
        <p:spPr>
          <a:xfrm>
            <a:off x="603250" y="8695055"/>
            <a:ext cx="1494790" cy="233680"/>
          </a:xfrm>
          <a:prstGeom prst="rect">
            <a:avLst/>
          </a:prstGeom>
          <a:noFill/>
        </p:spPr>
        <p:txBody>
          <a:bodyPr wrap="square" rtlCol="0">
            <a:noAutofit/>
          </a:bodyPr>
          <a:p>
            <a:r>
              <a:rPr lang="en-US" altLang="zh-CN" sz="1200">
                <a:solidFill>
                  <a:schemeClr val="bg1"/>
                </a:solidFill>
                <a:latin typeface="Source Han Sans CN" panose="020B0200000000000000" charset="-122"/>
                <a:ea typeface="Source Han Sans CN" panose="020B0200000000000000" charset="-122"/>
              </a:rPr>
              <a:t>Floor Plans</a:t>
            </a:r>
            <a:endParaRPr lang="en-US" altLang="zh-CN" sz="1200">
              <a:solidFill>
                <a:schemeClr val="bg1"/>
              </a:solidFill>
              <a:latin typeface="Source Han Sans CN" panose="020B0200000000000000" charset="-122"/>
              <a:ea typeface="Source Han Sans CN" panose="020B0200000000000000" charset="-122"/>
            </a:endParaRPr>
          </a:p>
        </p:txBody>
      </p:sp>
      <p:sp>
        <p:nvSpPr>
          <p:cNvPr id="27" name="Text Box 26"/>
          <p:cNvSpPr txBox="1"/>
          <p:nvPr>
            <p:custDataLst>
              <p:tags r:id="rId8"/>
            </p:custDataLst>
          </p:nvPr>
        </p:nvSpPr>
        <p:spPr>
          <a:xfrm>
            <a:off x="489585" y="9159875"/>
            <a:ext cx="2840990" cy="398780"/>
          </a:xfrm>
          <a:prstGeom prst="rect">
            <a:avLst/>
          </a:prstGeom>
          <a:noFill/>
        </p:spPr>
        <p:txBody>
          <a:bodyPr wrap="square" rtlCol="0">
            <a:noAutofit/>
          </a:bodyPr>
          <a:p>
            <a:r>
              <a:rPr lang="en-US" altLang="zh-CN" sz="1000">
                <a:solidFill>
                  <a:srgbClr val="5F5C5C"/>
                </a:solidFill>
                <a:latin typeface="Source Han Sans CN" panose="020B0200000000000000" charset="-122"/>
                <a:ea typeface="Source Han Sans CN" panose="020B0200000000000000" charset="-122"/>
              </a:rPr>
              <a:t>建筑总面积  area            </a:t>
            </a:r>
            <a:endParaRPr lang="en-US" altLang="zh-CN" sz="1000">
              <a:solidFill>
                <a:srgbClr val="5F5C5C"/>
              </a:solidFill>
              <a:latin typeface="Source Han Sans CN" panose="020B0200000000000000" charset="-122"/>
              <a:ea typeface="Source Han Sans CN" panose="020B0200000000000000" charset="-122"/>
            </a:endParaRPr>
          </a:p>
          <a:p>
            <a:r>
              <a:rPr lang="en-US" altLang="zh-CN" sz="1000">
                <a:solidFill>
                  <a:srgbClr val="5F5C5C"/>
                </a:solidFill>
                <a:latin typeface="Source Han Sans CN" panose="020B0200000000000000" charset="-122"/>
                <a:ea typeface="Source Han Sans CN" panose="020B0200000000000000" charset="-122"/>
              </a:rPr>
              <a:t>182.06</a:t>
            </a:r>
            <a:r>
              <a:rPr lang="zh-CN" altLang="zh-CN" sz="1000">
                <a:solidFill>
                  <a:srgbClr val="5F5C5C"/>
                </a:solidFill>
                <a:latin typeface="Source Han Sans CN" panose="020B0200000000000000" charset="-122"/>
                <a:ea typeface="Source Han Sans CN" panose="020B0200000000000000" charset="-122"/>
              </a:rPr>
              <a:t>㎡</a:t>
            </a:r>
            <a:endParaRPr lang="zh-CN" altLang="zh-CN" sz="1000">
              <a:solidFill>
                <a:srgbClr val="5F5C5C"/>
              </a:solidFill>
              <a:latin typeface="Source Han Sans CN" panose="020B0200000000000000" charset="-122"/>
              <a:ea typeface="Source Han Sans CN" panose="020B0200000000000000" charset="-122"/>
            </a:endParaRPr>
          </a:p>
        </p:txBody>
      </p:sp>
      <p:sp>
        <p:nvSpPr>
          <p:cNvPr id="28" name="Text Box 27"/>
          <p:cNvSpPr txBox="1"/>
          <p:nvPr>
            <p:custDataLst>
              <p:tags r:id="rId9"/>
            </p:custDataLst>
          </p:nvPr>
        </p:nvSpPr>
        <p:spPr>
          <a:xfrm>
            <a:off x="490855" y="9639935"/>
            <a:ext cx="1970405" cy="394335"/>
          </a:xfrm>
          <a:prstGeom prst="rect">
            <a:avLst/>
          </a:prstGeom>
          <a:noFill/>
        </p:spPr>
        <p:txBody>
          <a:bodyPr wrap="square" rtlCol="0">
            <a:noAutofit/>
          </a:bodyPr>
          <a:p>
            <a:r>
              <a:rPr lang="en-US" altLang="zh-CN" sz="1000">
                <a:solidFill>
                  <a:srgbClr val="5F5C5C"/>
                </a:solidFill>
                <a:latin typeface="Source Han Sans CN" panose="020B0200000000000000" charset="-122"/>
                <a:ea typeface="Source Han Sans CN" panose="020B0200000000000000" charset="-122"/>
              </a:rPr>
              <a:t>长宽尺寸    land coverage  </a:t>
            </a:r>
            <a:endParaRPr lang="en-US" altLang="zh-CN" sz="1000">
              <a:solidFill>
                <a:srgbClr val="5F5C5C"/>
              </a:solidFill>
              <a:latin typeface="Source Han Sans CN" panose="020B0200000000000000" charset="-122"/>
              <a:ea typeface="Source Han Sans CN" panose="020B0200000000000000" charset="-122"/>
            </a:endParaRPr>
          </a:p>
          <a:p>
            <a:r>
              <a:rPr lang="en-US" altLang="zh-CN" sz="1000">
                <a:solidFill>
                  <a:srgbClr val="5F5C5C"/>
                </a:solidFill>
                <a:latin typeface="Source Han Sans CN" panose="020B0200000000000000" charset="-122"/>
                <a:ea typeface="Source Han Sans CN" panose="020B0200000000000000" charset="-122"/>
              </a:rPr>
              <a:t>13.48m * 19.06m</a:t>
            </a:r>
            <a:endParaRPr lang="en-US" altLang="zh-CN" sz="1000">
              <a:solidFill>
                <a:srgbClr val="5F5C5C"/>
              </a:solidFill>
              <a:latin typeface="Source Han Sans CN" panose="020B0200000000000000" charset="-122"/>
              <a:ea typeface="Source Han Sans CN" panose="020B0200000000000000" charset="-122"/>
            </a:endParaRPr>
          </a:p>
        </p:txBody>
      </p:sp>
      <p:sp>
        <p:nvSpPr>
          <p:cNvPr id="29" name="Text Box 28"/>
          <p:cNvSpPr txBox="1"/>
          <p:nvPr>
            <p:custDataLst>
              <p:tags r:id="rId10"/>
            </p:custDataLst>
          </p:nvPr>
        </p:nvSpPr>
        <p:spPr>
          <a:xfrm>
            <a:off x="489585" y="10126345"/>
            <a:ext cx="1892300" cy="394335"/>
          </a:xfrm>
          <a:prstGeom prst="rect">
            <a:avLst/>
          </a:prstGeom>
          <a:noFill/>
        </p:spPr>
        <p:txBody>
          <a:bodyPr wrap="square" rtlCol="0">
            <a:noAutofit/>
          </a:bodyPr>
          <a:p>
            <a:r>
              <a:rPr lang="en-US" altLang="zh-CN" sz="1000">
                <a:solidFill>
                  <a:srgbClr val="5F5C5C"/>
                </a:solidFill>
                <a:latin typeface="Source Han Sans CN" panose="020B0200000000000000" charset="-122"/>
                <a:ea typeface="Source Han Sans CN" panose="020B0200000000000000" charset="-122"/>
              </a:rPr>
              <a:t>楼层数量    floor number     1</a:t>
            </a:r>
            <a:endParaRPr lang="en-US" altLang="zh-CN" sz="1000">
              <a:solidFill>
                <a:srgbClr val="5F5C5C"/>
              </a:solidFill>
              <a:latin typeface="Source Han Sans CN" panose="020B0200000000000000" charset="-122"/>
              <a:ea typeface="Source Han Sans CN" panose="020B0200000000000000" charset="-122"/>
            </a:endParaRPr>
          </a:p>
        </p:txBody>
      </p:sp>
      <p:sp>
        <p:nvSpPr>
          <p:cNvPr id="11" name="矩形 10"/>
          <p:cNvSpPr/>
          <p:nvPr/>
        </p:nvSpPr>
        <p:spPr>
          <a:xfrm>
            <a:off x="3077210" y="9723755"/>
            <a:ext cx="365760" cy="402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51155" y="922020"/>
            <a:ext cx="1560830" cy="475615"/>
          </a:xfrm>
          <a:prstGeom prst="rect">
            <a:avLst/>
          </a:prstGeom>
          <a:noFill/>
        </p:spPr>
        <p:txBody>
          <a:bodyPr wrap="square" rtlCol="0">
            <a:spAutoFit/>
          </a:bodyPr>
          <a:p>
            <a:r>
              <a:rPr lang="zh-CN" altLang="en-US" sz="2500" b="1">
                <a:solidFill>
                  <a:srgbClr val="F88F44"/>
                </a:solidFill>
                <a:latin typeface="微软雅黑" panose="020B0503020204020204" charset="-122"/>
                <a:ea typeface="微软雅黑" panose="020B0503020204020204" charset="-122"/>
              </a:rPr>
              <a:t>智利别墅</a:t>
            </a:r>
            <a:endParaRPr lang="zh-CN" altLang="en-US" sz="2500" b="1">
              <a:solidFill>
                <a:srgbClr val="F88F44"/>
              </a:solidFill>
              <a:latin typeface="微软雅黑" panose="020B0503020204020204" charset="-122"/>
              <a:ea typeface="微软雅黑" panose="020B0503020204020204" charset="-122"/>
            </a:endParaRPr>
          </a:p>
        </p:txBody>
      </p:sp>
      <p:sp>
        <p:nvSpPr>
          <p:cNvPr id="12" name="文本框 11"/>
          <p:cNvSpPr txBox="1"/>
          <p:nvPr/>
        </p:nvSpPr>
        <p:spPr>
          <a:xfrm>
            <a:off x="372745" y="1344295"/>
            <a:ext cx="2268855" cy="368300"/>
          </a:xfrm>
          <a:prstGeom prst="rect">
            <a:avLst/>
          </a:prstGeom>
          <a:noFill/>
        </p:spPr>
        <p:txBody>
          <a:bodyPr wrap="square" rtlCol="0">
            <a:spAutoFit/>
          </a:bodyPr>
          <a:p>
            <a:r>
              <a:rPr lang="en-US" altLang="zh-CN" b="1">
                <a:solidFill>
                  <a:srgbClr val="5F5C5C"/>
                </a:solidFill>
              </a:rPr>
              <a:t>Casa en Chile </a:t>
            </a:r>
            <a:endParaRPr lang="en-US" altLang="zh-CN" b="1">
              <a:solidFill>
                <a:srgbClr val="5F5C5C"/>
              </a:solidFill>
            </a:endParaRPr>
          </a:p>
        </p:txBody>
      </p:sp>
      <p:pic>
        <p:nvPicPr>
          <p:cNvPr id="16" name="图片 15" descr="d81ce48dd9873b0b288a477de6eaf0e"/>
          <p:cNvPicPr>
            <a:picLocks noChangeAspect="1"/>
          </p:cNvPicPr>
          <p:nvPr/>
        </p:nvPicPr>
        <p:blipFill>
          <a:blip r:embed="rId11"/>
          <a:stretch>
            <a:fillRect/>
          </a:stretch>
        </p:blipFill>
        <p:spPr>
          <a:xfrm>
            <a:off x="-6350" y="2296795"/>
            <a:ext cx="5269865" cy="3543300"/>
          </a:xfrm>
          <a:prstGeom prst="rect">
            <a:avLst/>
          </a:prstGeom>
        </p:spPr>
      </p:pic>
      <p:pic>
        <p:nvPicPr>
          <p:cNvPr id="17" name="图片 16" descr="卧室1"/>
          <p:cNvPicPr>
            <a:picLocks noChangeAspect="1"/>
          </p:cNvPicPr>
          <p:nvPr/>
        </p:nvPicPr>
        <p:blipFill>
          <a:blip r:embed="rId12"/>
          <a:stretch>
            <a:fillRect/>
          </a:stretch>
        </p:blipFill>
        <p:spPr>
          <a:xfrm>
            <a:off x="-6350" y="5871845"/>
            <a:ext cx="3281045" cy="1924050"/>
          </a:xfrm>
          <a:prstGeom prst="rect">
            <a:avLst/>
          </a:prstGeom>
        </p:spPr>
      </p:pic>
      <p:pic>
        <p:nvPicPr>
          <p:cNvPr id="19" name="图片 18" descr="餐厅1"/>
          <p:cNvPicPr>
            <a:picLocks noChangeAspect="1"/>
          </p:cNvPicPr>
          <p:nvPr/>
        </p:nvPicPr>
        <p:blipFill>
          <a:blip r:embed="rId13"/>
          <a:stretch>
            <a:fillRect/>
          </a:stretch>
        </p:blipFill>
        <p:spPr>
          <a:xfrm>
            <a:off x="3315970" y="5871210"/>
            <a:ext cx="3542030" cy="1925955"/>
          </a:xfrm>
          <a:prstGeom prst="rect">
            <a:avLst/>
          </a:prstGeom>
        </p:spPr>
      </p:pic>
      <p:sp>
        <p:nvSpPr>
          <p:cNvPr id="15" name="文本框 14"/>
          <p:cNvSpPr txBox="1"/>
          <p:nvPr/>
        </p:nvSpPr>
        <p:spPr>
          <a:xfrm>
            <a:off x="3006725" y="10923270"/>
            <a:ext cx="378460" cy="245110"/>
          </a:xfrm>
          <a:prstGeom prst="rect">
            <a:avLst/>
          </a:prstGeom>
          <a:noFill/>
        </p:spPr>
        <p:txBody>
          <a:bodyPr wrap="square" rtlCol="0">
            <a:spAutoFit/>
          </a:bodyPr>
          <a:p>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34" name="矩形 33"/>
          <p:cNvSpPr/>
          <p:nvPr/>
        </p:nvSpPr>
        <p:spPr>
          <a:xfrm>
            <a:off x="812165" y="10935335"/>
            <a:ext cx="19812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752475" y="10930890"/>
            <a:ext cx="378460" cy="245110"/>
          </a:xfrm>
          <a:prstGeom prst="rect">
            <a:avLst/>
          </a:prstGeom>
          <a:noFill/>
        </p:spPr>
        <p:txBody>
          <a:bodyPr wrap="square" rtlCol="0">
            <a:spAutoFit/>
          </a:bodyPr>
          <a:p>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grpSp>
        <p:nvGrpSpPr>
          <p:cNvPr id="6" name="Group 5"/>
          <p:cNvGrpSpPr/>
          <p:nvPr/>
        </p:nvGrpSpPr>
        <p:grpSpPr>
          <a:xfrm>
            <a:off x="0" y="12052935"/>
            <a:ext cx="6858000" cy="135890"/>
            <a:chOff x="0" y="18981"/>
            <a:chExt cx="10800" cy="214"/>
          </a:xfrm>
        </p:grpSpPr>
        <p:sp>
          <p:nvSpPr>
            <p:cNvPr id="2" name="Rectangles 1"/>
            <p:cNvSpPr/>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Rectangles 2"/>
            <p:cNvSpPr/>
            <p:nvPr>
              <p:custDataLst>
                <p:tags r:id="rId14"/>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pic>
        <p:nvPicPr>
          <p:cNvPr id="7" name="Picture 6" descr="/private/var/folders/2g/r91xyyf94zbcwfv1d4v9x7fc0000gn/T/com.kingsoft.wpsoffice.mac/picturecompress_20240812215248/output_1.jpgoutput_1"/>
          <p:cNvPicPr>
            <a:picLocks noChangeAspect="1"/>
          </p:cNvPicPr>
          <p:nvPr/>
        </p:nvPicPr>
        <p:blipFill>
          <a:blip r:embed="rId15"/>
          <a:srcRect l="20963" t="14194" r="33241" b="16237"/>
          <a:stretch>
            <a:fillRect/>
          </a:stretch>
        </p:blipFill>
        <p:spPr>
          <a:xfrm>
            <a:off x="3754120" y="8371840"/>
            <a:ext cx="2780665" cy="29876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052935"/>
            <a:ext cx="6858000" cy="135890"/>
            <a:chOff x="0" y="18981"/>
            <a:chExt cx="10800" cy="214"/>
          </a:xfrm>
        </p:grpSpPr>
        <p:sp>
          <p:nvSpPr>
            <p:cNvPr id="2" name="Rectangles 1"/>
            <p:cNvSpPr/>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Rectangles 2"/>
            <p:cNvSpPr/>
            <p:nvPr>
              <p:custDataLst>
                <p:tags r:id="rId1"/>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grpSp>
        <p:nvGrpSpPr>
          <p:cNvPr id="7" name="Group 6"/>
          <p:cNvGrpSpPr/>
          <p:nvPr/>
        </p:nvGrpSpPr>
        <p:grpSpPr>
          <a:xfrm rot="10800000">
            <a:off x="0" y="635"/>
            <a:ext cx="6858000" cy="135890"/>
            <a:chOff x="0" y="18981"/>
            <a:chExt cx="10800" cy="214"/>
          </a:xfrm>
        </p:grpSpPr>
        <p:sp>
          <p:nvSpPr>
            <p:cNvPr id="8" name="Rectangles 7"/>
            <p:cNvSpPr/>
            <p:nvPr>
              <p:custDataLst>
                <p:tags r:id="rId2"/>
              </p:custDataLst>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9" name="Rectangles 8"/>
            <p:cNvSpPr/>
            <p:nvPr>
              <p:custDataLst>
                <p:tags r:id="rId3"/>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pic>
        <p:nvPicPr>
          <p:cNvPr id="10" name="Picture 9" descr="/private/var/folders/2g/r91xyyf94zbcwfv1d4v9x7fc0000gn/T/com.kingsoft.wpsoffice.mac/picturecompress_20240812211748/output_1.pngoutput_1"/>
          <p:cNvPicPr>
            <a:picLocks noChangeAspect="1"/>
          </p:cNvPicPr>
          <p:nvPr/>
        </p:nvPicPr>
        <p:blipFill>
          <a:blip r:embed="rId4"/>
          <a:srcRect l="27972" r="27491"/>
          <a:stretch>
            <a:fillRect/>
          </a:stretch>
        </p:blipFill>
        <p:spPr>
          <a:xfrm>
            <a:off x="1580515" y="944880"/>
            <a:ext cx="3696970" cy="4380230"/>
          </a:xfrm>
          <a:prstGeom prst="rect">
            <a:avLst/>
          </a:prstGeom>
        </p:spPr>
      </p:pic>
      <p:sp>
        <p:nvSpPr>
          <p:cNvPr id="14" name="文本框 11"/>
          <p:cNvSpPr txBox="1"/>
          <p:nvPr>
            <p:custDataLst>
              <p:tags r:id="rId5"/>
            </p:custDataLst>
          </p:nvPr>
        </p:nvSpPr>
        <p:spPr>
          <a:xfrm>
            <a:off x="419735" y="267335"/>
            <a:ext cx="1314450" cy="306705"/>
          </a:xfrm>
          <a:prstGeom prst="rect">
            <a:avLst/>
          </a:prstGeom>
          <a:noFill/>
        </p:spPr>
        <p:txBody>
          <a:bodyPr wrap="square" rtlCol="0">
            <a:spAutoFit/>
          </a:bodyPr>
          <a:p>
            <a:r>
              <a:rPr lang="en-US" altLang="zh-CN" sz="1400" b="1">
                <a:solidFill>
                  <a:srgbClr val="5F5C5C"/>
                </a:solidFill>
              </a:rPr>
              <a:t>Villa en Chile </a:t>
            </a:r>
            <a:endParaRPr lang="en-US" altLang="zh-CN" sz="1400" b="1">
              <a:solidFill>
                <a:srgbClr val="5F5C5C"/>
              </a:solidFill>
            </a:endParaRPr>
          </a:p>
        </p:txBody>
      </p:sp>
      <p:sp>
        <p:nvSpPr>
          <p:cNvPr id="40" name="文本框 11"/>
          <p:cNvSpPr txBox="1"/>
          <p:nvPr>
            <p:custDataLst>
              <p:tags r:id="rId6"/>
            </p:custDataLst>
          </p:nvPr>
        </p:nvSpPr>
        <p:spPr>
          <a:xfrm>
            <a:off x="438785" y="481965"/>
            <a:ext cx="1568450" cy="260350"/>
          </a:xfrm>
          <a:prstGeom prst="rect">
            <a:avLst/>
          </a:prstGeom>
          <a:noFill/>
        </p:spPr>
        <p:txBody>
          <a:bodyPr wrap="square" rtlCol="0">
            <a:spAutoFit/>
          </a:bodyPr>
          <a:p>
            <a:r>
              <a:rPr lang="zh-CN" altLang="en-US" sz="1100" b="1">
                <a:solidFill>
                  <a:srgbClr val="5F5C5C"/>
                </a:solidFill>
                <a:latin typeface="Source Han Sans CN Bold" panose="020B0200000000000000" charset="-122"/>
                <a:ea typeface="Source Han Sans CN Bold" panose="020B0200000000000000" charset="-122"/>
              </a:rPr>
              <a:t>建筑</a:t>
            </a:r>
            <a:r>
              <a:rPr lang="zh-CN" altLang="en-US" sz="1100" b="1">
                <a:solidFill>
                  <a:srgbClr val="5F5C5C"/>
                </a:solidFill>
                <a:latin typeface="Source Han Sans CN Bold" panose="020B0200000000000000" charset="-122"/>
                <a:ea typeface="Source Han Sans CN Bold" panose="020B0200000000000000" charset="-122"/>
              </a:rPr>
              <a:t>体型分析</a:t>
            </a:r>
            <a:endParaRPr lang="zh-CN" altLang="en-US" sz="1100" b="1">
              <a:solidFill>
                <a:srgbClr val="5F5C5C"/>
              </a:solidFill>
              <a:latin typeface="Source Han Sans CN Bold" panose="020B0200000000000000" charset="-122"/>
              <a:ea typeface="Source Han Sans CN Bold" panose="020B0200000000000000" charset="-122"/>
            </a:endParaRPr>
          </a:p>
        </p:txBody>
      </p:sp>
      <p:sp>
        <p:nvSpPr>
          <p:cNvPr id="41" name="文本框 11"/>
          <p:cNvSpPr txBox="1"/>
          <p:nvPr>
            <p:custDataLst>
              <p:tags r:id="rId7"/>
            </p:custDataLst>
          </p:nvPr>
        </p:nvSpPr>
        <p:spPr>
          <a:xfrm>
            <a:off x="440055" y="677545"/>
            <a:ext cx="1798320" cy="183515"/>
          </a:xfrm>
          <a:prstGeom prst="rect">
            <a:avLst/>
          </a:prstGeom>
          <a:noFill/>
        </p:spPr>
        <p:txBody>
          <a:bodyPr wrap="square" rtlCol="0">
            <a:spAutoFit/>
          </a:bodyPr>
          <a:p>
            <a:r>
              <a:rPr lang="en-US" altLang="zh-CN" sz="600">
                <a:solidFill>
                  <a:schemeClr val="accent2"/>
                </a:solidFill>
                <a:latin typeface="Source Han Sans CN" panose="020B0200000000000000" charset="-122"/>
                <a:ea typeface="Source Han Sans CN" panose="020B0200000000000000" charset="-122"/>
              </a:rPr>
              <a:t>Architectural Analysis</a:t>
            </a:r>
            <a:endParaRPr lang="en-US" altLang="zh-CN" sz="600">
              <a:solidFill>
                <a:schemeClr val="accent2"/>
              </a:solidFill>
              <a:latin typeface="Source Han Sans CN" panose="020B0200000000000000" charset="-122"/>
              <a:ea typeface="Source Han Sans CN" panose="020B0200000000000000" charset="-122"/>
            </a:endParaRPr>
          </a:p>
        </p:txBody>
      </p:sp>
      <p:grpSp>
        <p:nvGrpSpPr>
          <p:cNvPr id="43" name="Group 42"/>
          <p:cNvGrpSpPr/>
          <p:nvPr/>
        </p:nvGrpSpPr>
        <p:grpSpPr>
          <a:xfrm>
            <a:off x="333375" y="367665"/>
            <a:ext cx="0" cy="444500"/>
            <a:chOff x="525" y="579"/>
            <a:chExt cx="0" cy="700"/>
          </a:xfrm>
        </p:grpSpPr>
        <p:cxnSp>
          <p:nvCxnSpPr>
            <p:cNvPr id="39" name="Straight Connector 38"/>
            <p:cNvCxnSpPr/>
            <p:nvPr/>
          </p:nvCxnSpPr>
          <p:spPr>
            <a:xfrm>
              <a:off x="525" y="579"/>
              <a:ext cx="0" cy="517"/>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cxnSp>
          <p:nvCxnSpPr>
            <p:cNvPr id="42" name="Straight Connector 41"/>
            <p:cNvCxnSpPr/>
            <p:nvPr>
              <p:custDataLst>
                <p:tags r:id="rId8"/>
              </p:custDataLst>
            </p:nvPr>
          </p:nvCxnSpPr>
          <p:spPr>
            <a:xfrm>
              <a:off x="525" y="1067"/>
              <a:ext cx="0" cy="213"/>
            </a:xfrm>
            <a:prstGeom prst="line">
              <a:avLst/>
            </a:prstGeom>
            <a:ln w="25400">
              <a:solidFill>
                <a:srgbClr val="5F5C5C"/>
              </a:solidFill>
            </a:ln>
          </p:spPr>
          <p:style>
            <a:lnRef idx="2">
              <a:schemeClr val="accent1"/>
            </a:lnRef>
            <a:fillRef idx="0">
              <a:srgbClr val="FFFFFF"/>
            </a:fillRef>
            <a:effectRef idx="0">
              <a:srgbClr val="FFFFFF"/>
            </a:effectRef>
            <a:fontRef idx="minor">
              <a:schemeClr val="tx1"/>
            </a:fontRef>
          </p:style>
        </p:cxnSp>
      </p:grpSp>
      <p:sp>
        <p:nvSpPr>
          <p:cNvPr id="45" name="Text Box 44"/>
          <p:cNvSpPr txBox="1"/>
          <p:nvPr>
            <p:custDataLst>
              <p:tags r:id="rId9"/>
            </p:custDataLst>
          </p:nvPr>
        </p:nvSpPr>
        <p:spPr>
          <a:xfrm>
            <a:off x="784860" y="5371465"/>
            <a:ext cx="3098165" cy="306705"/>
          </a:xfrm>
          <a:prstGeom prst="rect">
            <a:avLst/>
          </a:prstGeom>
          <a:noFill/>
        </p:spPr>
        <p:txBody>
          <a:bodyPr wrap="square" rtlCol="0">
            <a:noAutofit/>
          </a:bodyPr>
          <a:p>
            <a:r>
              <a:rPr lang="en-US" altLang="zh-CN" sz="1400" b="1">
                <a:solidFill>
                  <a:srgbClr val="5F5C5C"/>
                </a:solidFill>
                <a:latin typeface="Source Han Sans CN Bold" panose="020B0200000000000000" charset="-122"/>
                <a:ea typeface="Source Han Sans CN Bold" panose="020B0200000000000000" charset="-122"/>
              </a:rPr>
              <a:t>Functions and Distributions</a:t>
            </a:r>
            <a:endParaRPr lang="en-US" altLang="zh-CN" sz="1400" b="1">
              <a:solidFill>
                <a:srgbClr val="5F5C5C"/>
              </a:solidFill>
              <a:latin typeface="Source Han Sans CN Bold" panose="020B0200000000000000" charset="-122"/>
              <a:ea typeface="Source Han Sans CN Bold" panose="020B0200000000000000" charset="-122"/>
            </a:endParaRPr>
          </a:p>
        </p:txBody>
      </p:sp>
      <p:cxnSp>
        <p:nvCxnSpPr>
          <p:cNvPr id="46" name="Straight Connector 45"/>
          <p:cNvCxnSpPr/>
          <p:nvPr/>
        </p:nvCxnSpPr>
        <p:spPr>
          <a:xfrm>
            <a:off x="880745" y="5732145"/>
            <a:ext cx="592455" cy="0"/>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sp>
        <p:nvSpPr>
          <p:cNvPr id="47" name="Text Box 46"/>
          <p:cNvSpPr txBox="1"/>
          <p:nvPr>
            <p:custDataLst>
              <p:tags r:id="rId10"/>
            </p:custDataLst>
          </p:nvPr>
        </p:nvSpPr>
        <p:spPr>
          <a:xfrm>
            <a:off x="911860" y="5961380"/>
            <a:ext cx="5679440" cy="306705"/>
          </a:xfrm>
          <a:prstGeom prst="rect">
            <a:avLst/>
          </a:prstGeom>
          <a:noFill/>
        </p:spPr>
        <p:txBody>
          <a:bodyPr wrap="square" rtlCol="0">
            <a:noAutofit/>
          </a:bodyPr>
          <a:p>
            <a:pPr marL="171450" indent="-171450">
              <a:buFont typeface="Arial" panose="020B0604020202090204" pitchFamily="34" charset="0"/>
              <a:buChar char="•"/>
            </a:pPr>
            <a:r>
              <a:rPr sz="1200">
                <a:solidFill>
                  <a:srgbClr val="5F5C5C"/>
                </a:solidFill>
                <a:latin typeface="Source Han Sans CN" panose="020B0200000000000000" charset="-122"/>
                <a:ea typeface="Source Han Sans CN" panose="020B0200000000000000" charset="-122"/>
              </a:rPr>
              <a:t>Active Area: Primarily used for "living" spaces (e.g., reception room, kitchen, dining room)</a:t>
            </a:r>
            <a:endParaRPr sz="1200">
              <a:solidFill>
                <a:srgbClr val="5F5C5C"/>
              </a:solidFill>
              <a:latin typeface="Source Han Sans CN" panose="020B0200000000000000" charset="-122"/>
              <a:ea typeface="Source Han Sans CN" panose="020B0200000000000000" charset="-122"/>
            </a:endParaRPr>
          </a:p>
          <a:p>
            <a:pPr marL="171450" indent="-171450">
              <a:buFont typeface="Arial" panose="020B0604020202090204" pitchFamily="34" charset="0"/>
              <a:buChar char="•"/>
            </a:pPr>
            <a:r>
              <a:rPr sz="1200">
                <a:solidFill>
                  <a:srgbClr val="5F5C5C"/>
                </a:solidFill>
                <a:latin typeface="Source Han Sans CN" panose="020B0200000000000000" charset="-122"/>
                <a:ea typeface="Source Han Sans CN" panose="020B0200000000000000" charset="-122"/>
              </a:rPr>
              <a:t>Static Area: Mainly used by family members (e.g., bedrooms, family room, study)</a:t>
            </a:r>
            <a:endParaRPr sz="1200">
              <a:solidFill>
                <a:srgbClr val="5F5C5C"/>
              </a:solidFill>
              <a:latin typeface="Source Han Sans CN" panose="020B0200000000000000" charset="-122"/>
              <a:ea typeface="Source Han Sans CN" panose="020B0200000000000000" charset="-122"/>
            </a:endParaRPr>
          </a:p>
        </p:txBody>
      </p:sp>
      <p:pic>
        <p:nvPicPr>
          <p:cNvPr id="48" name="Picture 47" descr="/private/var/folders/2g/r91xyyf94zbcwfv1d4v9x7fc0000gn/T/com.kingsoft.wpsoffice.mac/picturecompress_20240812214259/output_1.pngoutput_1"/>
          <p:cNvPicPr>
            <a:picLocks noChangeAspect="1"/>
          </p:cNvPicPr>
          <p:nvPr/>
        </p:nvPicPr>
        <p:blipFill>
          <a:blip r:embed="rId11"/>
          <a:srcRect l="27911" r="28488"/>
          <a:stretch>
            <a:fillRect/>
          </a:stretch>
        </p:blipFill>
        <p:spPr>
          <a:xfrm>
            <a:off x="1580515" y="6713855"/>
            <a:ext cx="3560445" cy="4309745"/>
          </a:xfrm>
          <a:prstGeom prst="rect">
            <a:avLst/>
          </a:prstGeom>
        </p:spPr>
      </p:pic>
      <p:sp>
        <p:nvSpPr>
          <p:cNvPr id="49" name="Text Box 48"/>
          <p:cNvSpPr txBox="1"/>
          <p:nvPr>
            <p:custDataLst>
              <p:tags r:id="rId12"/>
            </p:custDataLst>
          </p:nvPr>
        </p:nvSpPr>
        <p:spPr>
          <a:xfrm>
            <a:off x="1090930" y="11188700"/>
            <a:ext cx="1908175" cy="306705"/>
          </a:xfrm>
          <a:prstGeom prst="rect">
            <a:avLst/>
          </a:prstGeom>
          <a:noFill/>
        </p:spPr>
        <p:txBody>
          <a:bodyPr wrap="square" rtlCol="0">
            <a:noAutofit/>
          </a:bodyPr>
          <a:p>
            <a:r>
              <a:rPr lang="zh-CN" altLang="en-US" sz="1400" b="1">
                <a:solidFill>
                  <a:srgbClr val="5F5C5C"/>
                </a:solidFill>
                <a:latin typeface="Source Han Sans CN Bold" panose="020B0200000000000000" charset="-122"/>
                <a:ea typeface="Source Han Sans CN Bold" panose="020B0200000000000000" charset="-122"/>
              </a:rPr>
              <a:t>Circulation</a:t>
            </a:r>
            <a:endParaRPr lang="zh-CN" altLang="en-US" sz="1400" b="1">
              <a:solidFill>
                <a:srgbClr val="5F5C5C"/>
              </a:solidFill>
              <a:latin typeface="Source Han Sans CN Bold" panose="020B0200000000000000" charset="-122"/>
              <a:ea typeface="Source Han Sans CN Bold" panose="020B0200000000000000" charset="-122"/>
            </a:endParaRPr>
          </a:p>
        </p:txBody>
      </p:sp>
      <p:cxnSp>
        <p:nvCxnSpPr>
          <p:cNvPr id="50" name="Straight Connector 49"/>
          <p:cNvCxnSpPr/>
          <p:nvPr>
            <p:custDataLst>
              <p:tags r:id="rId13"/>
            </p:custDataLst>
          </p:nvPr>
        </p:nvCxnSpPr>
        <p:spPr>
          <a:xfrm>
            <a:off x="1193165" y="11549380"/>
            <a:ext cx="592455" cy="0"/>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sp>
        <p:nvSpPr>
          <p:cNvPr id="4" name="Text Box 3"/>
          <p:cNvSpPr txBox="1"/>
          <p:nvPr>
            <p:custDataLst>
              <p:tags r:id="rId14"/>
            </p:custDataLst>
          </p:nvPr>
        </p:nvSpPr>
        <p:spPr>
          <a:xfrm>
            <a:off x="2093595" y="3272155"/>
            <a:ext cx="1567815" cy="306705"/>
          </a:xfrm>
          <a:prstGeom prst="rect">
            <a:avLst/>
          </a:prstGeom>
          <a:noFill/>
        </p:spPr>
        <p:txBody>
          <a:bodyPr wrap="square" rtlCol="0">
            <a:noAutofit/>
          </a:bodyPr>
          <a:p>
            <a:r>
              <a:rPr lang="en-US" altLang="zh-CN" sz="1400" b="1">
                <a:solidFill>
                  <a:schemeClr val="bg1"/>
                </a:solidFill>
                <a:latin typeface="Source Han Sans CN Bold" panose="020B0200000000000000" charset="-122"/>
                <a:ea typeface="Source Han Sans CN Bold" panose="020B0200000000000000" charset="-122"/>
              </a:rPr>
              <a:t>Dynamic Space</a:t>
            </a:r>
            <a:endParaRPr lang="en-US" altLang="zh-CN" sz="1400" b="1">
              <a:solidFill>
                <a:schemeClr val="bg1"/>
              </a:solidFill>
              <a:latin typeface="Source Han Sans CN Bold" panose="020B0200000000000000" charset="-122"/>
              <a:ea typeface="Source Han Sans CN Bold" panose="020B0200000000000000" charset="-122"/>
            </a:endParaRPr>
          </a:p>
        </p:txBody>
      </p:sp>
      <p:sp>
        <p:nvSpPr>
          <p:cNvPr id="5" name="Text Box 4"/>
          <p:cNvSpPr txBox="1"/>
          <p:nvPr>
            <p:custDataLst>
              <p:tags r:id="rId15"/>
            </p:custDataLst>
          </p:nvPr>
        </p:nvSpPr>
        <p:spPr>
          <a:xfrm>
            <a:off x="3355340" y="2617470"/>
            <a:ext cx="1567815" cy="306705"/>
          </a:xfrm>
          <a:prstGeom prst="rect">
            <a:avLst/>
          </a:prstGeom>
          <a:noFill/>
        </p:spPr>
        <p:txBody>
          <a:bodyPr wrap="square" rtlCol="0">
            <a:noAutofit/>
          </a:bodyPr>
          <a:p>
            <a:r>
              <a:rPr lang="en-US" altLang="zh-CN" sz="1400" b="1">
                <a:solidFill>
                  <a:schemeClr val="bg1"/>
                </a:solidFill>
                <a:latin typeface="Source Han Sans CN Bold" panose="020B0200000000000000" charset="-122"/>
                <a:ea typeface="Source Han Sans CN Bold" panose="020B0200000000000000" charset="-122"/>
              </a:rPr>
              <a:t>Static </a:t>
            </a:r>
            <a:r>
              <a:rPr lang="en-US" altLang="zh-CN" sz="1400" b="1">
                <a:solidFill>
                  <a:schemeClr val="bg1"/>
                </a:solidFill>
                <a:latin typeface="Source Han Sans CN Bold" panose="020B0200000000000000" charset="-122"/>
                <a:ea typeface="Source Han Sans CN Bold" panose="020B0200000000000000" charset="-122"/>
              </a:rPr>
              <a:t>Space</a:t>
            </a:r>
            <a:endParaRPr lang="en-US" altLang="zh-CN" sz="1400" b="1">
              <a:solidFill>
                <a:schemeClr val="bg1"/>
              </a:solidFill>
              <a:latin typeface="Source Han Sans CN Bold" panose="020B0200000000000000" charset="-122"/>
              <a:ea typeface="Source Han Sans CN Bold" panose="020B02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052935"/>
            <a:ext cx="6858000" cy="135890"/>
            <a:chOff x="0" y="18981"/>
            <a:chExt cx="10800" cy="214"/>
          </a:xfrm>
        </p:grpSpPr>
        <p:sp>
          <p:nvSpPr>
            <p:cNvPr id="2" name="Rectangles 1"/>
            <p:cNvSpPr/>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Rectangles 2"/>
            <p:cNvSpPr/>
            <p:nvPr>
              <p:custDataLst>
                <p:tags r:id="rId1"/>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grpSp>
        <p:nvGrpSpPr>
          <p:cNvPr id="7" name="Group 6"/>
          <p:cNvGrpSpPr/>
          <p:nvPr/>
        </p:nvGrpSpPr>
        <p:grpSpPr>
          <a:xfrm rot="10800000">
            <a:off x="0" y="635"/>
            <a:ext cx="6858000" cy="135890"/>
            <a:chOff x="0" y="18981"/>
            <a:chExt cx="10800" cy="214"/>
          </a:xfrm>
        </p:grpSpPr>
        <p:sp>
          <p:nvSpPr>
            <p:cNvPr id="8" name="Rectangles 7"/>
            <p:cNvSpPr/>
            <p:nvPr>
              <p:custDataLst>
                <p:tags r:id="rId2"/>
              </p:custDataLst>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9" name="Rectangles 8"/>
            <p:cNvSpPr/>
            <p:nvPr>
              <p:custDataLst>
                <p:tags r:id="rId3"/>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pic>
        <p:nvPicPr>
          <p:cNvPr id="4" name="Picture 3" descr="WechatIMG01ec630ca56bc72f62b1e400b594fc04"/>
          <p:cNvPicPr>
            <a:picLocks noChangeAspect="1"/>
          </p:cNvPicPr>
          <p:nvPr/>
        </p:nvPicPr>
        <p:blipFill>
          <a:blip r:embed="rId4"/>
          <a:srcRect l="29796" r="31620"/>
          <a:stretch>
            <a:fillRect/>
          </a:stretch>
        </p:blipFill>
        <p:spPr>
          <a:xfrm>
            <a:off x="3750310" y="1893570"/>
            <a:ext cx="2742565" cy="3751580"/>
          </a:xfrm>
          <a:prstGeom prst="rect">
            <a:avLst/>
          </a:prstGeom>
        </p:spPr>
      </p:pic>
      <p:pic>
        <p:nvPicPr>
          <p:cNvPr id="5" name="Picture 4" descr="/private/var/folders/2g/r91xyyf94zbcwfv1d4v9x7fc0000gn/T/com.kingsoft.wpsoffice.mac/picturecompress_20240812214725/output_1.jpgoutput_1"/>
          <p:cNvPicPr>
            <a:picLocks noChangeAspect="1"/>
          </p:cNvPicPr>
          <p:nvPr/>
        </p:nvPicPr>
        <p:blipFill>
          <a:blip r:embed="rId5"/>
          <a:srcRect l="30787" r="31231"/>
          <a:stretch>
            <a:fillRect/>
          </a:stretch>
        </p:blipFill>
        <p:spPr>
          <a:xfrm>
            <a:off x="512445" y="1833245"/>
            <a:ext cx="2742565" cy="3811905"/>
          </a:xfrm>
          <a:prstGeom prst="rect">
            <a:avLst/>
          </a:prstGeom>
        </p:spPr>
      </p:pic>
      <p:sp>
        <p:nvSpPr>
          <p:cNvPr id="14" name="文本框 11"/>
          <p:cNvSpPr txBox="1"/>
          <p:nvPr>
            <p:custDataLst>
              <p:tags r:id="rId6"/>
            </p:custDataLst>
          </p:nvPr>
        </p:nvSpPr>
        <p:spPr>
          <a:xfrm>
            <a:off x="419735" y="267335"/>
            <a:ext cx="1314450" cy="306705"/>
          </a:xfrm>
          <a:prstGeom prst="rect">
            <a:avLst/>
          </a:prstGeom>
          <a:noFill/>
        </p:spPr>
        <p:txBody>
          <a:bodyPr wrap="square" rtlCol="0">
            <a:spAutoFit/>
          </a:bodyPr>
          <a:p>
            <a:r>
              <a:rPr lang="en-US" altLang="zh-CN" sz="1400" b="1">
                <a:solidFill>
                  <a:srgbClr val="5F5C5C"/>
                </a:solidFill>
              </a:rPr>
              <a:t>Villa en Chile </a:t>
            </a:r>
            <a:endParaRPr lang="en-US" altLang="zh-CN" sz="1400" b="1">
              <a:solidFill>
                <a:srgbClr val="5F5C5C"/>
              </a:solidFill>
            </a:endParaRPr>
          </a:p>
        </p:txBody>
      </p:sp>
      <p:sp>
        <p:nvSpPr>
          <p:cNvPr id="40" name="文本框 11"/>
          <p:cNvSpPr txBox="1"/>
          <p:nvPr>
            <p:custDataLst>
              <p:tags r:id="rId7"/>
            </p:custDataLst>
          </p:nvPr>
        </p:nvSpPr>
        <p:spPr>
          <a:xfrm>
            <a:off x="438785" y="481965"/>
            <a:ext cx="1568450" cy="260350"/>
          </a:xfrm>
          <a:prstGeom prst="rect">
            <a:avLst/>
          </a:prstGeom>
          <a:noFill/>
        </p:spPr>
        <p:txBody>
          <a:bodyPr wrap="square" rtlCol="0">
            <a:spAutoFit/>
          </a:bodyPr>
          <a:p>
            <a:r>
              <a:rPr lang="zh-CN" altLang="en-US" sz="1100" b="1">
                <a:solidFill>
                  <a:srgbClr val="5F5C5C"/>
                </a:solidFill>
                <a:latin typeface="Source Han Sans CN Bold" panose="020B0200000000000000" charset="-122"/>
                <a:ea typeface="Source Han Sans CN Bold" panose="020B0200000000000000" charset="-122"/>
              </a:rPr>
              <a:t>建筑</a:t>
            </a:r>
            <a:r>
              <a:rPr lang="zh-CN" altLang="en-US" sz="1100" b="1">
                <a:solidFill>
                  <a:srgbClr val="5F5C5C"/>
                </a:solidFill>
                <a:latin typeface="Source Han Sans CN Bold" panose="020B0200000000000000" charset="-122"/>
                <a:ea typeface="Source Han Sans CN Bold" panose="020B0200000000000000" charset="-122"/>
              </a:rPr>
              <a:t>体型分析</a:t>
            </a:r>
            <a:endParaRPr lang="zh-CN" altLang="en-US" sz="1100" b="1">
              <a:solidFill>
                <a:srgbClr val="5F5C5C"/>
              </a:solidFill>
              <a:latin typeface="Source Han Sans CN Bold" panose="020B0200000000000000" charset="-122"/>
              <a:ea typeface="Source Han Sans CN Bold" panose="020B0200000000000000" charset="-122"/>
            </a:endParaRPr>
          </a:p>
        </p:txBody>
      </p:sp>
      <p:sp>
        <p:nvSpPr>
          <p:cNvPr id="41" name="文本框 11"/>
          <p:cNvSpPr txBox="1"/>
          <p:nvPr>
            <p:custDataLst>
              <p:tags r:id="rId8"/>
            </p:custDataLst>
          </p:nvPr>
        </p:nvSpPr>
        <p:spPr>
          <a:xfrm>
            <a:off x="440055" y="677545"/>
            <a:ext cx="1798320" cy="183515"/>
          </a:xfrm>
          <a:prstGeom prst="rect">
            <a:avLst/>
          </a:prstGeom>
          <a:noFill/>
        </p:spPr>
        <p:txBody>
          <a:bodyPr wrap="square" rtlCol="0">
            <a:spAutoFit/>
          </a:bodyPr>
          <a:p>
            <a:r>
              <a:rPr lang="en-US" altLang="zh-CN" sz="600">
                <a:solidFill>
                  <a:schemeClr val="accent2"/>
                </a:solidFill>
                <a:latin typeface="Source Han Sans CN" panose="020B0200000000000000" charset="-122"/>
                <a:ea typeface="Source Han Sans CN" panose="020B0200000000000000" charset="-122"/>
              </a:rPr>
              <a:t>Architectural Analysis</a:t>
            </a:r>
            <a:endParaRPr lang="en-US" altLang="zh-CN" sz="600">
              <a:solidFill>
                <a:schemeClr val="accent2"/>
              </a:solidFill>
              <a:latin typeface="Source Han Sans CN" panose="020B0200000000000000" charset="-122"/>
              <a:ea typeface="Source Han Sans CN" panose="020B0200000000000000" charset="-122"/>
            </a:endParaRPr>
          </a:p>
        </p:txBody>
      </p:sp>
      <p:grpSp>
        <p:nvGrpSpPr>
          <p:cNvPr id="43" name="Group 42"/>
          <p:cNvGrpSpPr/>
          <p:nvPr/>
        </p:nvGrpSpPr>
        <p:grpSpPr>
          <a:xfrm>
            <a:off x="333375" y="367665"/>
            <a:ext cx="0" cy="444500"/>
            <a:chOff x="525" y="579"/>
            <a:chExt cx="0" cy="700"/>
          </a:xfrm>
        </p:grpSpPr>
        <p:cxnSp>
          <p:nvCxnSpPr>
            <p:cNvPr id="39" name="Straight Connector 38"/>
            <p:cNvCxnSpPr/>
            <p:nvPr>
              <p:custDataLst>
                <p:tags r:id="rId9"/>
              </p:custDataLst>
            </p:nvPr>
          </p:nvCxnSpPr>
          <p:spPr>
            <a:xfrm>
              <a:off x="525" y="579"/>
              <a:ext cx="0" cy="517"/>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cxnSp>
          <p:nvCxnSpPr>
            <p:cNvPr id="42" name="Straight Connector 41"/>
            <p:cNvCxnSpPr/>
            <p:nvPr>
              <p:custDataLst>
                <p:tags r:id="rId10"/>
              </p:custDataLst>
            </p:nvPr>
          </p:nvCxnSpPr>
          <p:spPr>
            <a:xfrm>
              <a:off x="525" y="1067"/>
              <a:ext cx="0" cy="213"/>
            </a:xfrm>
            <a:prstGeom prst="line">
              <a:avLst/>
            </a:prstGeom>
            <a:ln w="25400">
              <a:solidFill>
                <a:srgbClr val="5F5C5C"/>
              </a:solidFill>
            </a:ln>
          </p:spPr>
          <p:style>
            <a:lnRef idx="2">
              <a:schemeClr val="accent1"/>
            </a:lnRef>
            <a:fillRef idx="0">
              <a:srgbClr val="FFFFFF"/>
            </a:fillRef>
            <a:effectRef idx="0">
              <a:srgbClr val="FFFFFF"/>
            </a:effectRef>
            <a:fontRef idx="minor">
              <a:schemeClr val="tx1"/>
            </a:fontRef>
          </p:style>
        </p:cxnSp>
      </p:grpSp>
      <p:pic>
        <p:nvPicPr>
          <p:cNvPr id="11" name="Picture 10"/>
          <p:cNvPicPr>
            <a:picLocks noChangeAspect="1"/>
          </p:cNvPicPr>
          <p:nvPr>
            <p:custDataLst>
              <p:tags r:id="rId11"/>
            </p:custDataLst>
          </p:nvPr>
        </p:nvPicPr>
        <p:blipFill>
          <a:blip r:embed="rId12"/>
          <a:srcRect l="26954" t="23899" r="23907" b="23285"/>
          <a:stretch>
            <a:fillRect/>
          </a:stretch>
        </p:blipFill>
        <p:spPr>
          <a:xfrm>
            <a:off x="333375" y="6574790"/>
            <a:ext cx="6261735" cy="3551555"/>
          </a:xfrm>
          <a:prstGeom prst="rect">
            <a:avLst/>
          </a:prstGeom>
        </p:spPr>
      </p:pic>
      <p:sp>
        <p:nvSpPr>
          <p:cNvPr id="49" name="Text Box 48"/>
          <p:cNvSpPr txBox="1"/>
          <p:nvPr>
            <p:custDataLst>
              <p:tags r:id="rId13"/>
            </p:custDataLst>
          </p:nvPr>
        </p:nvSpPr>
        <p:spPr>
          <a:xfrm>
            <a:off x="1090930" y="11188700"/>
            <a:ext cx="1908175" cy="306705"/>
          </a:xfrm>
          <a:prstGeom prst="rect">
            <a:avLst/>
          </a:prstGeom>
          <a:noFill/>
        </p:spPr>
        <p:txBody>
          <a:bodyPr wrap="square" rtlCol="0">
            <a:noAutofit/>
          </a:bodyPr>
          <a:p>
            <a:r>
              <a:rPr lang="en-US" altLang="zh-CN" sz="1400" b="1">
                <a:solidFill>
                  <a:srgbClr val="5F5C5C"/>
                </a:solidFill>
                <a:latin typeface="Source Han Sans CN Bold" panose="020B0200000000000000" charset="-122"/>
                <a:ea typeface="Source Han Sans CN Bold" panose="020B0200000000000000" charset="-122"/>
              </a:rPr>
              <a:t>Section</a:t>
            </a:r>
            <a:endParaRPr lang="en-US" altLang="zh-CN" sz="1400" b="1">
              <a:solidFill>
                <a:srgbClr val="5F5C5C"/>
              </a:solidFill>
              <a:latin typeface="Source Han Sans CN Bold" panose="020B0200000000000000" charset="-122"/>
              <a:ea typeface="Source Han Sans CN Bold" panose="020B0200000000000000" charset="-122"/>
            </a:endParaRPr>
          </a:p>
        </p:txBody>
      </p:sp>
      <p:cxnSp>
        <p:nvCxnSpPr>
          <p:cNvPr id="50" name="Straight Connector 49"/>
          <p:cNvCxnSpPr/>
          <p:nvPr>
            <p:custDataLst>
              <p:tags r:id="rId14"/>
            </p:custDataLst>
          </p:nvPr>
        </p:nvCxnSpPr>
        <p:spPr>
          <a:xfrm>
            <a:off x="1193165" y="11549380"/>
            <a:ext cx="592455" cy="0"/>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sp>
        <p:nvSpPr>
          <p:cNvPr id="12" name="Text Box 11"/>
          <p:cNvSpPr txBox="1"/>
          <p:nvPr>
            <p:custDataLst>
              <p:tags r:id="rId15"/>
            </p:custDataLst>
          </p:nvPr>
        </p:nvSpPr>
        <p:spPr>
          <a:xfrm>
            <a:off x="1090930" y="5784850"/>
            <a:ext cx="1908175" cy="306705"/>
          </a:xfrm>
          <a:prstGeom prst="rect">
            <a:avLst/>
          </a:prstGeom>
          <a:noFill/>
        </p:spPr>
        <p:txBody>
          <a:bodyPr wrap="square" rtlCol="0">
            <a:noAutofit/>
          </a:bodyPr>
          <a:p>
            <a:r>
              <a:rPr lang="en-US" altLang="zh-CN" sz="1400" b="1">
                <a:solidFill>
                  <a:srgbClr val="5F5C5C"/>
                </a:solidFill>
                <a:latin typeface="Source Han Sans CN Bold" panose="020B0200000000000000" charset="-122"/>
                <a:ea typeface="Source Han Sans CN Bold" panose="020B0200000000000000" charset="-122"/>
              </a:rPr>
              <a:t>Floorplan</a:t>
            </a:r>
            <a:endParaRPr lang="en-US" altLang="zh-CN" sz="1400" b="1">
              <a:solidFill>
                <a:srgbClr val="5F5C5C"/>
              </a:solidFill>
              <a:latin typeface="Source Han Sans CN Bold" panose="020B0200000000000000" charset="-122"/>
              <a:ea typeface="Source Han Sans CN Bold" panose="020B0200000000000000" charset="-122"/>
            </a:endParaRPr>
          </a:p>
        </p:txBody>
      </p:sp>
      <p:cxnSp>
        <p:nvCxnSpPr>
          <p:cNvPr id="13" name="Straight Connector 12"/>
          <p:cNvCxnSpPr/>
          <p:nvPr>
            <p:custDataLst>
              <p:tags r:id="rId16"/>
            </p:custDataLst>
          </p:nvPr>
        </p:nvCxnSpPr>
        <p:spPr>
          <a:xfrm>
            <a:off x="1193165" y="6145530"/>
            <a:ext cx="592455" cy="0"/>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WechatIMGf17e71e4c9f5c488b9137db50321eae5"/>
          <p:cNvPicPr>
            <a:picLocks noChangeAspect="1"/>
          </p:cNvPicPr>
          <p:nvPr/>
        </p:nvPicPr>
        <p:blipFill>
          <a:blip r:embed="rId1"/>
          <a:srcRect l="26250" r="12140"/>
          <a:stretch>
            <a:fillRect/>
          </a:stretch>
        </p:blipFill>
        <p:spPr>
          <a:xfrm>
            <a:off x="3422650" y="9226550"/>
            <a:ext cx="3435350" cy="2951480"/>
          </a:xfrm>
          <a:prstGeom prst="rect">
            <a:avLst/>
          </a:prstGeom>
        </p:spPr>
      </p:pic>
      <p:pic>
        <p:nvPicPr>
          <p:cNvPr id="24" name="Picture 23" descr="WechatIMGe67ff1a17d67f65ee3fc792c35e21f8d"/>
          <p:cNvPicPr>
            <a:picLocks noChangeAspect="1"/>
          </p:cNvPicPr>
          <p:nvPr/>
        </p:nvPicPr>
        <p:blipFill>
          <a:blip r:embed="rId2"/>
          <a:srcRect l="20063" r="10195"/>
          <a:stretch>
            <a:fillRect/>
          </a:stretch>
        </p:blipFill>
        <p:spPr>
          <a:xfrm>
            <a:off x="0" y="9226550"/>
            <a:ext cx="3910330" cy="2959100"/>
          </a:xfrm>
          <a:prstGeom prst="rect">
            <a:avLst/>
          </a:prstGeom>
        </p:spPr>
      </p:pic>
      <p:grpSp>
        <p:nvGrpSpPr>
          <p:cNvPr id="6" name="Group 5"/>
          <p:cNvGrpSpPr/>
          <p:nvPr/>
        </p:nvGrpSpPr>
        <p:grpSpPr>
          <a:xfrm>
            <a:off x="0" y="12052935"/>
            <a:ext cx="6858000" cy="135890"/>
            <a:chOff x="0" y="18981"/>
            <a:chExt cx="10800" cy="214"/>
          </a:xfrm>
        </p:grpSpPr>
        <p:sp>
          <p:nvSpPr>
            <p:cNvPr id="2" name="Rectangles 1"/>
            <p:cNvSpPr/>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Rectangles 2"/>
            <p:cNvSpPr/>
            <p:nvPr>
              <p:custDataLst>
                <p:tags r:id="rId3"/>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grpSp>
        <p:nvGrpSpPr>
          <p:cNvPr id="7" name="Group 6"/>
          <p:cNvGrpSpPr/>
          <p:nvPr/>
        </p:nvGrpSpPr>
        <p:grpSpPr>
          <a:xfrm rot="10800000">
            <a:off x="0" y="635"/>
            <a:ext cx="6858000" cy="135890"/>
            <a:chOff x="0" y="18981"/>
            <a:chExt cx="10800" cy="214"/>
          </a:xfrm>
        </p:grpSpPr>
        <p:sp>
          <p:nvSpPr>
            <p:cNvPr id="8" name="Rectangles 7"/>
            <p:cNvSpPr/>
            <p:nvPr>
              <p:custDataLst>
                <p:tags r:id="rId4"/>
              </p:custDataLst>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9" name="Rectangles 8"/>
            <p:cNvSpPr/>
            <p:nvPr>
              <p:custDataLst>
                <p:tags r:id="rId5"/>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sp>
        <p:nvSpPr>
          <p:cNvPr id="14" name="文本框 11"/>
          <p:cNvSpPr txBox="1"/>
          <p:nvPr>
            <p:custDataLst>
              <p:tags r:id="rId6"/>
            </p:custDataLst>
          </p:nvPr>
        </p:nvSpPr>
        <p:spPr>
          <a:xfrm>
            <a:off x="419735" y="267335"/>
            <a:ext cx="1314450" cy="306705"/>
          </a:xfrm>
          <a:prstGeom prst="rect">
            <a:avLst/>
          </a:prstGeom>
          <a:noFill/>
        </p:spPr>
        <p:txBody>
          <a:bodyPr wrap="square" rtlCol="0">
            <a:spAutoFit/>
          </a:bodyPr>
          <a:p>
            <a:r>
              <a:rPr lang="en-US" altLang="zh-CN" sz="1400" b="1">
                <a:solidFill>
                  <a:srgbClr val="5F5C5C"/>
                </a:solidFill>
              </a:rPr>
              <a:t>Villa en Chile </a:t>
            </a:r>
            <a:endParaRPr lang="en-US" altLang="zh-CN" sz="1400" b="1">
              <a:solidFill>
                <a:srgbClr val="5F5C5C"/>
              </a:solidFill>
            </a:endParaRPr>
          </a:p>
        </p:txBody>
      </p:sp>
      <p:sp>
        <p:nvSpPr>
          <p:cNvPr id="40" name="文本框 11"/>
          <p:cNvSpPr txBox="1"/>
          <p:nvPr>
            <p:custDataLst>
              <p:tags r:id="rId7"/>
            </p:custDataLst>
          </p:nvPr>
        </p:nvSpPr>
        <p:spPr>
          <a:xfrm>
            <a:off x="438785" y="481965"/>
            <a:ext cx="1568450" cy="260350"/>
          </a:xfrm>
          <a:prstGeom prst="rect">
            <a:avLst/>
          </a:prstGeom>
          <a:noFill/>
        </p:spPr>
        <p:txBody>
          <a:bodyPr wrap="square" rtlCol="0">
            <a:spAutoFit/>
          </a:bodyPr>
          <a:p>
            <a:r>
              <a:rPr lang="zh-CN" altLang="en-US" sz="1100" b="1">
                <a:solidFill>
                  <a:srgbClr val="5F5C5C"/>
                </a:solidFill>
                <a:latin typeface="Source Han Sans CN Bold" panose="020B0200000000000000" charset="-122"/>
                <a:ea typeface="Source Han Sans CN Bold" panose="020B0200000000000000" charset="-122"/>
              </a:rPr>
              <a:t>建筑</a:t>
            </a:r>
            <a:r>
              <a:rPr lang="zh-CN" altLang="en-US" sz="1100" b="1">
                <a:solidFill>
                  <a:srgbClr val="5F5C5C"/>
                </a:solidFill>
                <a:latin typeface="Source Han Sans CN Bold" panose="020B0200000000000000" charset="-122"/>
                <a:ea typeface="Source Han Sans CN Bold" panose="020B0200000000000000" charset="-122"/>
              </a:rPr>
              <a:t>结构分析</a:t>
            </a:r>
            <a:endParaRPr lang="zh-CN" altLang="en-US" sz="1100" b="1">
              <a:solidFill>
                <a:srgbClr val="5F5C5C"/>
              </a:solidFill>
              <a:latin typeface="Source Han Sans CN Bold" panose="020B0200000000000000" charset="-122"/>
              <a:ea typeface="Source Han Sans CN Bold" panose="020B0200000000000000" charset="-122"/>
            </a:endParaRPr>
          </a:p>
        </p:txBody>
      </p:sp>
      <p:sp>
        <p:nvSpPr>
          <p:cNvPr id="41" name="文本框 11"/>
          <p:cNvSpPr txBox="1"/>
          <p:nvPr>
            <p:custDataLst>
              <p:tags r:id="rId8"/>
            </p:custDataLst>
          </p:nvPr>
        </p:nvSpPr>
        <p:spPr>
          <a:xfrm>
            <a:off x="440055" y="677545"/>
            <a:ext cx="1798320" cy="183515"/>
          </a:xfrm>
          <a:prstGeom prst="rect">
            <a:avLst/>
          </a:prstGeom>
          <a:noFill/>
        </p:spPr>
        <p:txBody>
          <a:bodyPr wrap="square" rtlCol="0">
            <a:spAutoFit/>
          </a:bodyPr>
          <a:p>
            <a:r>
              <a:rPr lang="en-US" altLang="zh-CN" sz="600">
                <a:solidFill>
                  <a:schemeClr val="accent2"/>
                </a:solidFill>
                <a:latin typeface="Source Han Sans CN" panose="020B0200000000000000" charset="-122"/>
                <a:ea typeface="Source Han Sans CN" panose="020B0200000000000000" charset="-122"/>
              </a:rPr>
              <a:t>Structural Analysis</a:t>
            </a:r>
            <a:endParaRPr lang="en-US" altLang="zh-CN" sz="600">
              <a:solidFill>
                <a:schemeClr val="accent2"/>
              </a:solidFill>
              <a:latin typeface="Source Han Sans CN" panose="020B0200000000000000" charset="-122"/>
              <a:ea typeface="Source Han Sans CN" panose="020B0200000000000000" charset="-122"/>
            </a:endParaRPr>
          </a:p>
        </p:txBody>
      </p:sp>
      <p:grpSp>
        <p:nvGrpSpPr>
          <p:cNvPr id="43" name="Group 42"/>
          <p:cNvGrpSpPr/>
          <p:nvPr/>
        </p:nvGrpSpPr>
        <p:grpSpPr>
          <a:xfrm>
            <a:off x="333375" y="367665"/>
            <a:ext cx="0" cy="444500"/>
            <a:chOff x="525" y="579"/>
            <a:chExt cx="0" cy="700"/>
          </a:xfrm>
        </p:grpSpPr>
        <p:cxnSp>
          <p:nvCxnSpPr>
            <p:cNvPr id="39" name="Straight Connector 38"/>
            <p:cNvCxnSpPr/>
            <p:nvPr>
              <p:custDataLst>
                <p:tags r:id="rId9"/>
              </p:custDataLst>
            </p:nvPr>
          </p:nvCxnSpPr>
          <p:spPr>
            <a:xfrm>
              <a:off x="525" y="579"/>
              <a:ext cx="0" cy="517"/>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cxnSp>
          <p:nvCxnSpPr>
            <p:cNvPr id="42" name="Straight Connector 41"/>
            <p:cNvCxnSpPr/>
            <p:nvPr>
              <p:custDataLst>
                <p:tags r:id="rId10"/>
              </p:custDataLst>
            </p:nvPr>
          </p:nvCxnSpPr>
          <p:spPr>
            <a:xfrm>
              <a:off x="525" y="1067"/>
              <a:ext cx="0" cy="213"/>
            </a:xfrm>
            <a:prstGeom prst="line">
              <a:avLst/>
            </a:prstGeom>
            <a:ln w="25400">
              <a:solidFill>
                <a:srgbClr val="5F5C5C"/>
              </a:solidFill>
            </a:ln>
          </p:spPr>
          <p:style>
            <a:lnRef idx="2">
              <a:schemeClr val="accent1"/>
            </a:lnRef>
            <a:fillRef idx="0">
              <a:srgbClr val="FFFFFF"/>
            </a:fillRef>
            <a:effectRef idx="0">
              <a:srgbClr val="FFFFFF"/>
            </a:effectRef>
            <a:fontRef idx="minor">
              <a:schemeClr val="tx1"/>
            </a:fontRef>
          </p:style>
        </p:cxnSp>
      </p:grpSp>
      <p:pic>
        <p:nvPicPr>
          <p:cNvPr id="10" name="Picture 9" descr="/private/var/folders/2g/r91xyyf94zbcwfv1d4v9x7fc0000gn/T/com.kingsoft.wpsoffice.mac/picturecompress_20240812215343/output_1.pngoutput_1"/>
          <p:cNvPicPr>
            <a:picLocks noChangeAspect="1"/>
          </p:cNvPicPr>
          <p:nvPr/>
        </p:nvPicPr>
        <p:blipFill>
          <a:blip r:embed="rId11"/>
          <a:stretch>
            <a:fillRect/>
          </a:stretch>
        </p:blipFill>
        <p:spPr>
          <a:xfrm>
            <a:off x="0" y="2360930"/>
            <a:ext cx="6858000" cy="3618865"/>
          </a:xfrm>
          <a:prstGeom prst="rect">
            <a:avLst/>
          </a:prstGeom>
        </p:spPr>
      </p:pic>
      <p:sp>
        <p:nvSpPr>
          <p:cNvPr id="47" name="Text Box 46"/>
          <p:cNvSpPr txBox="1"/>
          <p:nvPr>
            <p:custDataLst>
              <p:tags r:id="rId12"/>
            </p:custDataLst>
          </p:nvPr>
        </p:nvSpPr>
        <p:spPr>
          <a:xfrm>
            <a:off x="4801235" y="1868805"/>
            <a:ext cx="1979930" cy="306705"/>
          </a:xfrm>
          <a:prstGeom prst="rect">
            <a:avLst/>
          </a:prstGeom>
          <a:noFill/>
        </p:spPr>
        <p:txBody>
          <a:bodyPr wrap="square" rtlCol="0">
            <a:noAutofit/>
          </a:bodyPr>
          <a:p>
            <a:pPr indent="0">
              <a:buNone/>
            </a:pPr>
            <a:r>
              <a:rPr lang="zh-CN" altLang="en-US" sz="1000" b="1">
                <a:solidFill>
                  <a:srgbClr val="5F5C5C"/>
                </a:solidFill>
                <a:latin typeface="Source Han Sans CN Bold" panose="020B0200000000000000" charset="-122"/>
                <a:ea typeface="Source Han Sans CN Bold" panose="020B0200000000000000" charset="-122"/>
              </a:rPr>
              <a:t>Dynamic </a:t>
            </a:r>
            <a:r>
              <a:rPr lang="en-US" altLang="zh-CN" sz="1000" b="1">
                <a:solidFill>
                  <a:srgbClr val="5F5C5C"/>
                </a:solidFill>
                <a:latin typeface="Source Han Sans CN Bold" panose="020B0200000000000000" charset="-122"/>
                <a:ea typeface="Source Han Sans CN Bold" panose="020B0200000000000000" charset="-122"/>
              </a:rPr>
              <a:t>Structural </a:t>
            </a:r>
            <a:r>
              <a:rPr lang="zh-CN" altLang="en-US" sz="1000" b="1">
                <a:solidFill>
                  <a:srgbClr val="5F5C5C"/>
                </a:solidFill>
                <a:latin typeface="Source Han Sans CN Bold" panose="020B0200000000000000" charset="-122"/>
                <a:ea typeface="Source Han Sans CN Bold" panose="020B0200000000000000" charset="-122"/>
              </a:rPr>
              <a:t>Frame</a:t>
            </a:r>
            <a:endParaRPr lang="zh-CN" altLang="en-US" sz="1000" b="1">
              <a:solidFill>
                <a:srgbClr val="5F5C5C"/>
              </a:solidFill>
              <a:latin typeface="Source Han Sans CN Bold" panose="020B0200000000000000" charset="-122"/>
              <a:ea typeface="Source Han Sans CN Bold" panose="020B0200000000000000" charset="-122"/>
            </a:endParaRPr>
          </a:p>
        </p:txBody>
      </p:sp>
      <p:sp>
        <p:nvSpPr>
          <p:cNvPr id="11" name="Text Box 10"/>
          <p:cNvSpPr txBox="1"/>
          <p:nvPr>
            <p:custDataLst>
              <p:tags r:id="rId13"/>
            </p:custDataLst>
          </p:nvPr>
        </p:nvSpPr>
        <p:spPr>
          <a:xfrm>
            <a:off x="4777105" y="2085975"/>
            <a:ext cx="1797685" cy="306705"/>
          </a:xfrm>
          <a:prstGeom prst="rect">
            <a:avLst/>
          </a:prstGeom>
          <a:noFill/>
        </p:spPr>
        <p:txBody>
          <a:bodyPr wrap="square" rtlCol="0">
            <a:noAutofit/>
          </a:bodyPr>
          <a:p>
            <a:pPr marL="171450" indent="-171450">
              <a:buFont typeface="Arial" panose="020B0604020202090204" pitchFamily="34" charset="0"/>
              <a:buChar char="•"/>
            </a:pPr>
            <a:r>
              <a:rPr sz="600">
                <a:solidFill>
                  <a:srgbClr val="5F5C5C"/>
                </a:solidFill>
                <a:latin typeface="Source Han Sans CN" panose="020B0200000000000000" charset="-122"/>
                <a:ea typeface="Source Han Sans CN" panose="020B0200000000000000" charset="-122"/>
              </a:rPr>
              <a:t>Installed around the building’s perimeter, it provides a flexible seismic “damping” effect for the structure.</a:t>
            </a:r>
            <a:endParaRPr sz="600">
              <a:solidFill>
                <a:srgbClr val="5F5C5C"/>
              </a:solidFill>
              <a:latin typeface="Source Han Sans CN" panose="020B0200000000000000" charset="-122"/>
              <a:ea typeface="Source Han Sans CN" panose="020B0200000000000000" charset="-122"/>
            </a:endParaRPr>
          </a:p>
        </p:txBody>
      </p:sp>
      <p:sp>
        <p:nvSpPr>
          <p:cNvPr id="12" name="Text Box 11"/>
          <p:cNvSpPr txBox="1"/>
          <p:nvPr>
            <p:custDataLst>
              <p:tags r:id="rId14"/>
            </p:custDataLst>
          </p:nvPr>
        </p:nvSpPr>
        <p:spPr>
          <a:xfrm>
            <a:off x="5523865" y="2738755"/>
            <a:ext cx="1409065" cy="306705"/>
          </a:xfrm>
          <a:prstGeom prst="rect">
            <a:avLst/>
          </a:prstGeom>
          <a:noFill/>
        </p:spPr>
        <p:txBody>
          <a:bodyPr wrap="square" rtlCol="0">
            <a:noAutofit/>
          </a:bodyPr>
          <a:p>
            <a:pPr indent="0">
              <a:buNone/>
            </a:pPr>
            <a:r>
              <a:rPr lang="en-US" altLang="zh-CN" sz="1000" b="1">
                <a:solidFill>
                  <a:srgbClr val="5F5C5C"/>
                </a:solidFill>
                <a:latin typeface="Source Han Sans CN Bold" panose="020B0200000000000000" charset="-122"/>
                <a:ea typeface="Source Han Sans CN Bold" panose="020B0200000000000000" charset="-122"/>
              </a:rPr>
              <a:t>Bolted </a:t>
            </a:r>
            <a:r>
              <a:rPr lang="en-US" altLang="zh-CN" sz="1000" b="1">
                <a:solidFill>
                  <a:srgbClr val="5F5C5C"/>
                </a:solidFill>
                <a:latin typeface="Source Han Sans CN Bold" panose="020B0200000000000000" charset="-122"/>
                <a:ea typeface="Source Han Sans CN Bold" panose="020B0200000000000000" charset="-122"/>
              </a:rPr>
              <a:t>Connection</a:t>
            </a:r>
            <a:endParaRPr lang="en-US" altLang="zh-CN" sz="1000" b="1">
              <a:solidFill>
                <a:srgbClr val="5F5C5C"/>
              </a:solidFill>
              <a:latin typeface="Source Han Sans CN Bold" panose="020B0200000000000000" charset="-122"/>
              <a:ea typeface="Source Han Sans CN Bold" panose="020B0200000000000000" charset="-122"/>
            </a:endParaRPr>
          </a:p>
        </p:txBody>
      </p:sp>
      <p:sp>
        <p:nvSpPr>
          <p:cNvPr id="13" name="Text Box 12"/>
          <p:cNvSpPr txBox="1"/>
          <p:nvPr>
            <p:custDataLst>
              <p:tags r:id="rId15"/>
            </p:custDataLst>
          </p:nvPr>
        </p:nvSpPr>
        <p:spPr>
          <a:xfrm>
            <a:off x="5371465" y="2959735"/>
            <a:ext cx="1409065" cy="306705"/>
          </a:xfrm>
          <a:prstGeom prst="rect">
            <a:avLst/>
          </a:prstGeom>
          <a:noFill/>
        </p:spPr>
        <p:txBody>
          <a:bodyPr wrap="square" rtlCol="0">
            <a:noAutofit/>
          </a:bodyPr>
          <a:p>
            <a:pPr marL="171450" indent="-171450">
              <a:buFont typeface="Arial" panose="020B0604020202090204" pitchFamily="34" charset="0"/>
              <a:buChar char="•"/>
            </a:pPr>
            <a:r>
              <a:rPr sz="600">
                <a:solidFill>
                  <a:srgbClr val="5F5C5C"/>
                </a:solidFill>
                <a:latin typeface="Source Han Sans CN" panose="020B0200000000000000" charset="-122"/>
                <a:ea typeface="Source Han Sans CN" panose="020B0200000000000000" charset="-122"/>
              </a:rPr>
              <a:t>A fully bolted connection method is employed, making construction convenient and fast.</a:t>
            </a:r>
            <a:endParaRPr sz="600">
              <a:solidFill>
                <a:srgbClr val="5F5C5C"/>
              </a:solidFill>
              <a:latin typeface="Source Han Sans CN" panose="020B0200000000000000" charset="-122"/>
              <a:ea typeface="Source Han Sans CN" panose="020B0200000000000000" charset="-122"/>
            </a:endParaRPr>
          </a:p>
          <a:p>
            <a:pPr marL="171450" indent="-171450">
              <a:buFont typeface="Arial" panose="020B0604020202090204" pitchFamily="34" charset="0"/>
              <a:buChar char="•"/>
            </a:pPr>
            <a:endParaRPr sz="600">
              <a:solidFill>
                <a:srgbClr val="5F5C5C"/>
              </a:solidFill>
              <a:latin typeface="Source Han Sans CN" panose="020B0200000000000000" charset="-122"/>
              <a:ea typeface="Source Han Sans CN" panose="020B0200000000000000" charset="-122"/>
            </a:endParaRPr>
          </a:p>
        </p:txBody>
      </p:sp>
      <p:sp>
        <p:nvSpPr>
          <p:cNvPr id="15" name="Text Box 14"/>
          <p:cNvSpPr txBox="1"/>
          <p:nvPr>
            <p:custDataLst>
              <p:tags r:id="rId16"/>
            </p:custDataLst>
          </p:nvPr>
        </p:nvSpPr>
        <p:spPr>
          <a:xfrm>
            <a:off x="4867275" y="5381625"/>
            <a:ext cx="1908810" cy="306705"/>
          </a:xfrm>
          <a:prstGeom prst="rect">
            <a:avLst/>
          </a:prstGeom>
          <a:noFill/>
        </p:spPr>
        <p:txBody>
          <a:bodyPr wrap="square" rtlCol="0">
            <a:noAutofit/>
          </a:bodyPr>
          <a:p>
            <a:pPr indent="0">
              <a:buNone/>
            </a:pPr>
            <a:r>
              <a:rPr lang="zh-CN" altLang="en-US" sz="1000" b="1">
                <a:solidFill>
                  <a:srgbClr val="5F5C5C"/>
                </a:solidFill>
                <a:latin typeface="Source Han Sans CN Bold" panose="020B0200000000000000" charset="-122"/>
                <a:ea typeface="Source Han Sans CN Bold" panose="020B0200000000000000" charset="-122"/>
              </a:rPr>
              <a:t>Lightweight Steel Material</a:t>
            </a:r>
            <a:endParaRPr lang="zh-CN" altLang="en-US" sz="1000" b="1">
              <a:solidFill>
                <a:srgbClr val="5F5C5C"/>
              </a:solidFill>
              <a:latin typeface="Source Han Sans CN Bold" panose="020B0200000000000000" charset="-122"/>
              <a:ea typeface="Source Han Sans CN Bold" panose="020B0200000000000000" charset="-122"/>
            </a:endParaRPr>
          </a:p>
        </p:txBody>
      </p:sp>
      <p:sp>
        <p:nvSpPr>
          <p:cNvPr id="16" name="Text Box 15"/>
          <p:cNvSpPr txBox="1"/>
          <p:nvPr>
            <p:custDataLst>
              <p:tags r:id="rId17"/>
            </p:custDataLst>
          </p:nvPr>
        </p:nvSpPr>
        <p:spPr>
          <a:xfrm>
            <a:off x="4722495" y="5647690"/>
            <a:ext cx="2028825" cy="306705"/>
          </a:xfrm>
          <a:prstGeom prst="rect">
            <a:avLst/>
          </a:prstGeom>
          <a:noFill/>
        </p:spPr>
        <p:txBody>
          <a:bodyPr wrap="square" rtlCol="0">
            <a:noAutofit/>
          </a:bodyPr>
          <a:p>
            <a:pPr marL="171450" indent="-171450">
              <a:buFont typeface="Arial" panose="020B0604020202090204" pitchFamily="34" charset="0"/>
              <a:buChar char="•"/>
            </a:pPr>
            <a:r>
              <a:rPr sz="600">
                <a:solidFill>
                  <a:srgbClr val="5F5C5C"/>
                </a:solidFill>
                <a:latin typeface="Source Han Sans CN" panose="020B0200000000000000" charset="-122"/>
                <a:ea typeface="Source Han Sans CN" panose="020B0200000000000000" charset="-122"/>
              </a:rPr>
              <a:t>A large amount of C-shaped lightweight steel is used to reduce the weight of the building's main structure while ensuring structural strength, resulting in improved seismic performance.</a:t>
            </a:r>
            <a:endParaRPr sz="600">
              <a:solidFill>
                <a:srgbClr val="5F5C5C"/>
              </a:solidFill>
              <a:latin typeface="Source Han Sans CN" panose="020B0200000000000000" charset="-122"/>
              <a:ea typeface="Source Han Sans CN" panose="020B0200000000000000" charset="-122"/>
            </a:endParaRPr>
          </a:p>
        </p:txBody>
      </p:sp>
      <p:sp>
        <p:nvSpPr>
          <p:cNvPr id="17" name="Text Box 16"/>
          <p:cNvSpPr txBox="1"/>
          <p:nvPr>
            <p:custDataLst>
              <p:tags r:id="rId18"/>
            </p:custDataLst>
          </p:nvPr>
        </p:nvSpPr>
        <p:spPr>
          <a:xfrm>
            <a:off x="893445" y="5508625"/>
            <a:ext cx="1409065" cy="306705"/>
          </a:xfrm>
          <a:prstGeom prst="rect">
            <a:avLst/>
          </a:prstGeom>
          <a:noFill/>
        </p:spPr>
        <p:txBody>
          <a:bodyPr wrap="square" rtlCol="0">
            <a:noAutofit/>
          </a:bodyPr>
          <a:p>
            <a:pPr indent="0">
              <a:buNone/>
            </a:pPr>
            <a:r>
              <a:rPr lang="en-US" altLang="zh-CN" sz="1000" b="1">
                <a:solidFill>
                  <a:srgbClr val="5F5C5C"/>
                </a:solidFill>
                <a:latin typeface="Source Han Sans CN Bold" panose="020B0200000000000000" charset="-122"/>
                <a:ea typeface="Source Han Sans CN Bold" panose="020B0200000000000000" charset="-122"/>
              </a:rPr>
              <a:t>Beam and Column</a:t>
            </a:r>
            <a:endParaRPr lang="en-US" altLang="zh-CN" sz="1000" b="1">
              <a:solidFill>
                <a:srgbClr val="5F5C5C"/>
              </a:solidFill>
              <a:latin typeface="Source Han Sans CN Bold" panose="020B0200000000000000" charset="-122"/>
              <a:ea typeface="Source Han Sans CN Bold" panose="020B0200000000000000" charset="-122"/>
            </a:endParaRPr>
          </a:p>
        </p:txBody>
      </p:sp>
      <p:sp>
        <p:nvSpPr>
          <p:cNvPr id="18" name="Text Box 17"/>
          <p:cNvSpPr txBox="1"/>
          <p:nvPr>
            <p:custDataLst>
              <p:tags r:id="rId19"/>
            </p:custDataLst>
          </p:nvPr>
        </p:nvSpPr>
        <p:spPr>
          <a:xfrm>
            <a:off x="727075" y="5709285"/>
            <a:ext cx="1798955" cy="306705"/>
          </a:xfrm>
          <a:prstGeom prst="rect">
            <a:avLst/>
          </a:prstGeom>
          <a:noFill/>
        </p:spPr>
        <p:txBody>
          <a:bodyPr wrap="square" rtlCol="0">
            <a:noAutofit/>
          </a:bodyPr>
          <a:p>
            <a:pPr marL="171450" indent="-171450">
              <a:buFont typeface="Arial" panose="020B0604020202090204" pitchFamily="34" charset="0"/>
              <a:buChar char="•"/>
            </a:pPr>
            <a:r>
              <a:rPr sz="600">
                <a:solidFill>
                  <a:srgbClr val="5F5C5C"/>
                </a:solidFill>
                <a:latin typeface="Source Han Sans CN" panose="020B0200000000000000" charset="-122"/>
                <a:ea typeface="Source Han Sans CN" panose="020B0200000000000000" charset="-122"/>
              </a:rPr>
              <a:t>Beams and columns are assembled in </a:t>
            </a:r>
            <a:r>
              <a:rPr lang="en-US" sz="600">
                <a:solidFill>
                  <a:srgbClr val="5F5C5C"/>
                </a:solidFill>
                <a:latin typeface="Source Han Sans CN" panose="020B0200000000000000" charset="-122"/>
                <a:ea typeface="Source Han Sans CN" panose="020B0200000000000000" charset="-122"/>
              </a:rPr>
              <a:t>“Floor by Floor”method</a:t>
            </a:r>
            <a:r>
              <a:rPr sz="600">
                <a:solidFill>
                  <a:srgbClr val="5F5C5C"/>
                </a:solidFill>
                <a:latin typeface="Source Han Sans CN" panose="020B0200000000000000" charset="-122"/>
                <a:ea typeface="Source Han Sans CN" panose="020B0200000000000000" charset="-122"/>
              </a:rPr>
              <a:t>, with small cross-section columns minimizing their impact on the interior space.</a:t>
            </a:r>
            <a:endParaRPr lang="en-US" altLang="zh-CN" sz="600">
              <a:solidFill>
                <a:srgbClr val="5F5C5C"/>
              </a:solidFill>
              <a:latin typeface="Source Han Sans CN" panose="020B0200000000000000" charset="-122"/>
              <a:ea typeface="Source Han Sans CN" panose="020B0200000000000000" charset="-122"/>
            </a:endParaRPr>
          </a:p>
        </p:txBody>
      </p:sp>
      <p:sp>
        <p:nvSpPr>
          <p:cNvPr id="19" name="Text Box 18"/>
          <p:cNvSpPr txBox="1"/>
          <p:nvPr>
            <p:custDataLst>
              <p:tags r:id="rId20"/>
            </p:custDataLst>
          </p:nvPr>
        </p:nvSpPr>
        <p:spPr>
          <a:xfrm>
            <a:off x="2108835" y="1508125"/>
            <a:ext cx="2218690" cy="306705"/>
          </a:xfrm>
          <a:prstGeom prst="rect">
            <a:avLst/>
          </a:prstGeom>
          <a:noFill/>
        </p:spPr>
        <p:txBody>
          <a:bodyPr wrap="square" rtlCol="0">
            <a:noAutofit/>
          </a:bodyPr>
          <a:p>
            <a:pPr indent="0">
              <a:buNone/>
            </a:pPr>
            <a:r>
              <a:rPr sz="1000" b="1">
                <a:solidFill>
                  <a:srgbClr val="5F5C5C"/>
                </a:solidFill>
                <a:latin typeface="Source Han Sans CN Bold" panose="020B0200000000000000" charset="-122"/>
                <a:ea typeface="Source Han Sans CN Bold" panose="020B0200000000000000" charset="-122"/>
              </a:rPr>
              <a:t>K-Shaped Seismic Components</a:t>
            </a:r>
            <a:endParaRPr sz="1000" b="1">
              <a:solidFill>
                <a:srgbClr val="5F5C5C"/>
              </a:solidFill>
              <a:latin typeface="Source Han Sans CN Bold" panose="020B0200000000000000" charset="-122"/>
              <a:ea typeface="Source Han Sans CN Bold" panose="020B0200000000000000" charset="-122"/>
            </a:endParaRPr>
          </a:p>
        </p:txBody>
      </p:sp>
      <p:sp>
        <p:nvSpPr>
          <p:cNvPr id="20" name="Text Box 19"/>
          <p:cNvSpPr txBox="1"/>
          <p:nvPr>
            <p:custDataLst>
              <p:tags r:id="rId21"/>
            </p:custDataLst>
          </p:nvPr>
        </p:nvSpPr>
        <p:spPr>
          <a:xfrm>
            <a:off x="1946275" y="1790065"/>
            <a:ext cx="2218690" cy="306705"/>
          </a:xfrm>
          <a:prstGeom prst="rect">
            <a:avLst/>
          </a:prstGeom>
          <a:noFill/>
        </p:spPr>
        <p:txBody>
          <a:bodyPr wrap="square" rtlCol="0">
            <a:noAutofit/>
          </a:bodyPr>
          <a:p>
            <a:pPr marL="171450" indent="-171450">
              <a:buFont typeface="Arial" panose="020B0604020202090204" pitchFamily="34" charset="0"/>
              <a:buChar char="•"/>
            </a:pPr>
            <a:r>
              <a:rPr sz="600">
                <a:solidFill>
                  <a:srgbClr val="5F5C5C"/>
                </a:solidFill>
                <a:latin typeface="Source Han Sans CN" panose="020B0200000000000000" charset="-122"/>
                <a:ea typeface="Source Han Sans CN" panose="020B0200000000000000" charset="-122"/>
              </a:rPr>
              <a:t>These are installed in the middle of the building, enhancing the internal space’s ability to resist lateral loads caused by earthquakes. They can be easily concealed within interior partition walls.</a:t>
            </a:r>
            <a:endParaRPr sz="600">
              <a:solidFill>
                <a:srgbClr val="5F5C5C"/>
              </a:solidFill>
              <a:latin typeface="Source Han Sans CN" panose="020B0200000000000000" charset="-122"/>
              <a:ea typeface="Source Han Sans CN" panose="020B0200000000000000" charset="-122"/>
            </a:endParaRPr>
          </a:p>
        </p:txBody>
      </p:sp>
      <p:sp>
        <p:nvSpPr>
          <p:cNvPr id="21" name="Text Box 20"/>
          <p:cNvSpPr txBox="1"/>
          <p:nvPr>
            <p:custDataLst>
              <p:tags r:id="rId22"/>
            </p:custDataLst>
          </p:nvPr>
        </p:nvSpPr>
        <p:spPr>
          <a:xfrm>
            <a:off x="325120" y="2319655"/>
            <a:ext cx="2096135" cy="306705"/>
          </a:xfrm>
          <a:prstGeom prst="rect">
            <a:avLst/>
          </a:prstGeom>
          <a:noFill/>
        </p:spPr>
        <p:txBody>
          <a:bodyPr wrap="square" rtlCol="0">
            <a:noAutofit/>
          </a:bodyPr>
          <a:p>
            <a:pPr indent="0">
              <a:buNone/>
            </a:pPr>
            <a:r>
              <a:rPr lang="zh-CN" altLang="en-US" sz="1000" b="1">
                <a:solidFill>
                  <a:srgbClr val="5F5C5C"/>
                </a:solidFill>
                <a:latin typeface="Source Han Sans CN Bold" panose="020B0200000000000000" charset="-122"/>
                <a:ea typeface="Source Han Sans CN Bold" panose="020B0200000000000000" charset="-122"/>
              </a:rPr>
              <a:t>Seismic</a:t>
            </a:r>
            <a:r>
              <a:rPr lang="en-US" altLang="zh-CN" sz="1000" b="1">
                <a:solidFill>
                  <a:srgbClr val="5F5C5C"/>
                </a:solidFill>
                <a:latin typeface="Source Han Sans CN Bold" panose="020B0200000000000000" charset="-122"/>
                <a:ea typeface="Source Han Sans CN Bold" panose="020B0200000000000000" charset="-122"/>
              </a:rPr>
              <a:t> resistent</a:t>
            </a:r>
            <a:r>
              <a:rPr lang="zh-CN" altLang="en-US" sz="1000" b="1">
                <a:solidFill>
                  <a:srgbClr val="5F5C5C"/>
                </a:solidFill>
                <a:latin typeface="Source Han Sans CN Bold" panose="020B0200000000000000" charset="-122"/>
                <a:ea typeface="Source Han Sans CN Bold" panose="020B0200000000000000" charset="-122"/>
              </a:rPr>
              <a:t> Components</a:t>
            </a:r>
            <a:endParaRPr lang="zh-CN" altLang="en-US" sz="1000" b="1">
              <a:solidFill>
                <a:srgbClr val="5F5C5C"/>
              </a:solidFill>
              <a:latin typeface="Source Han Sans CN Bold" panose="020B0200000000000000" charset="-122"/>
              <a:ea typeface="Source Han Sans CN Bold" panose="020B0200000000000000" charset="-122"/>
            </a:endParaRPr>
          </a:p>
        </p:txBody>
      </p:sp>
      <p:sp>
        <p:nvSpPr>
          <p:cNvPr id="22" name="Text Box 21"/>
          <p:cNvSpPr txBox="1"/>
          <p:nvPr>
            <p:custDataLst>
              <p:tags r:id="rId23"/>
            </p:custDataLst>
          </p:nvPr>
        </p:nvSpPr>
        <p:spPr>
          <a:xfrm>
            <a:off x="158750" y="2520315"/>
            <a:ext cx="1848485" cy="306705"/>
          </a:xfrm>
          <a:prstGeom prst="rect">
            <a:avLst/>
          </a:prstGeom>
          <a:noFill/>
        </p:spPr>
        <p:txBody>
          <a:bodyPr wrap="square" rtlCol="0">
            <a:noAutofit/>
          </a:bodyPr>
          <a:p>
            <a:pPr marL="171450" indent="-171450">
              <a:buFont typeface="Arial" panose="020B0604020202090204" pitchFamily="34" charset="0"/>
              <a:buChar char="•"/>
            </a:pPr>
            <a:r>
              <a:rPr sz="600">
                <a:solidFill>
                  <a:srgbClr val="5F5C5C"/>
                </a:solidFill>
                <a:latin typeface="Source Han Sans CN" panose="020B0200000000000000" charset="-122"/>
                <a:ea typeface="Source Han Sans CN" panose="020B0200000000000000" charset="-122"/>
              </a:rPr>
              <a:t>Using a steel cable cross-bracing method, the width can be freely adjusted, making it adaptable to any width of interior wall space.</a:t>
            </a:r>
            <a:endParaRPr sz="600">
              <a:solidFill>
                <a:srgbClr val="5F5C5C"/>
              </a:solidFill>
              <a:latin typeface="Source Han Sans CN" panose="020B0200000000000000" charset="-122"/>
              <a:ea typeface="Source Han Sans CN" panose="020B0200000000000000" charset="-122"/>
            </a:endParaRPr>
          </a:p>
        </p:txBody>
      </p:sp>
      <p:sp>
        <p:nvSpPr>
          <p:cNvPr id="45" name="Text Box 44"/>
          <p:cNvSpPr txBox="1"/>
          <p:nvPr>
            <p:custDataLst>
              <p:tags r:id="rId24"/>
            </p:custDataLst>
          </p:nvPr>
        </p:nvSpPr>
        <p:spPr>
          <a:xfrm>
            <a:off x="727075" y="7030085"/>
            <a:ext cx="4197985" cy="306705"/>
          </a:xfrm>
          <a:prstGeom prst="rect">
            <a:avLst/>
          </a:prstGeom>
          <a:noFill/>
        </p:spPr>
        <p:txBody>
          <a:bodyPr wrap="square" rtlCol="0">
            <a:noAutofit/>
          </a:bodyPr>
          <a:p>
            <a:r>
              <a:rPr lang="en-US" altLang="zh-CN" sz="1400" b="1">
                <a:solidFill>
                  <a:srgbClr val="5F5C5C"/>
                </a:solidFill>
                <a:latin typeface="Source Han Sans CN Bold" panose="020B0200000000000000" charset="-122"/>
                <a:ea typeface="Source Han Sans CN Bold" panose="020B0200000000000000" charset="-122"/>
              </a:rPr>
              <a:t>An </a:t>
            </a:r>
            <a:r>
              <a:rPr lang="zh-CN" altLang="en-US" sz="1400" b="1">
                <a:solidFill>
                  <a:srgbClr val="5F5C5C"/>
                </a:solidFill>
                <a:latin typeface="Source Han Sans CN Bold" panose="020B0200000000000000" charset="-122"/>
                <a:ea typeface="Source Han Sans CN Bold" panose="020B0200000000000000" charset="-122"/>
              </a:rPr>
              <a:t>Alternative Seismic</a:t>
            </a:r>
            <a:r>
              <a:rPr lang="en-US" altLang="zh-CN" sz="1400" b="1">
                <a:solidFill>
                  <a:srgbClr val="5F5C5C"/>
                </a:solidFill>
                <a:latin typeface="Source Han Sans CN Bold" panose="020B0200000000000000" charset="-122"/>
                <a:ea typeface="Source Han Sans CN Bold" panose="020B0200000000000000" charset="-122"/>
              </a:rPr>
              <a:t> Resistent</a:t>
            </a:r>
            <a:r>
              <a:rPr lang="zh-CN" altLang="en-US" sz="1400" b="1">
                <a:solidFill>
                  <a:srgbClr val="5F5C5C"/>
                </a:solidFill>
                <a:latin typeface="Source Han Sans CN Bold" panose="020B0200000000000000" charset="-122"/>
                <a:ea typeface="Source Han Sans CN Bold" panose="020B0200000000000000" charset="-122"/>
              </a:rPr>
              <a:t> “Concept”</a:t>
            </a:r>
            <a:endParaRPr lang="zh-CN" altLang="en-US" sz="1400" b="1">
              <a:solidFill>
                <a:srgbClr val="5F5C5C"/>
              </a:solidFill>
              <a:latin typeface="Source Han Sans CN Bold" panose="020B0200000000000000" charset="-122"/>
              <a:ea typeface="Source Han Sans CN Bold" panose="020B0200000000000000" charset="-122"/>
            </a:endParaRPr>
          </a:p>
        </p:txBody>
      </p:sp>
      <p:cxnSp>
        <p:nvCxnSpPr>
          <p:cNvPr id="46" name="Straight Connector 45"/>
          <p:cNvCxnSpPr/>
          <p:nvPr>
            <p:custDataLst>
              <p:tags r:id="rId25"/>
            </p:custDataLst>
          </p:nvPr>
        </p:nvCxnSpPr>
        <p:spPr>
          <a:xfrm>
            <a:off x="822960" y="7390765"/>
            <a:ext cx="592455" cy="0"/>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sp>
        <p:nvSpPr>
          <p:cNvPr id="23" name="Text Box 22"/>
          <p:cNvSpPr txBox="1"/>
          <p:nvPr>
            <p:custDataLst>
              <p:tags r:id="rId26"/>
            </p:custDataLst>
          </p:nvPr>
        </p:nvSpPr>
        <p:spPr>
          <a:xfrm>
            <a:off x="646430" y="7527925"/>
            <a:ext cx="5928360" cy="306705"/>
          </a:xfrm>
          <a:prstGeom prst="rect">
            <a:avLst/>
          </a:prstGeom>
          <a:noFill/>
        </p:spPr>
        <p:txBody>
          <a:bodyPr wrap="square" rtlCol="0">
            <a:noAutofit/>
          </a:bodyPr>
          <a:p>
            <a:pPr marL="171450" indent="-171450">
              <a:lnSpc>
                <a:spcPct val="140000"/>
              </a:lnSpc>
              <a:buFont typeface="Arial" panose="020B0604020202090204" pitchFamily="34" charset="0"/>
              <a:buChar char="•"/>
            </a:pPr>
            <a:r>
              <a:rPr sz="1200">
                <a:solidFill>
                  <a:srgbClr val="5F5C5C"/>
                </a:solidFill>
                <a:latin typeface="Source Han Sans CN" panose="020B0200000000000000" charset="-122"/>
                <a:ea typeface="Source Han Sans CN" panose="020B0200000000000000" charset="-122"/>
              </a:rPr>
              <a:t>The immense power of nature is beyond human resistance. Rather than confronting it directly, it is better to use flexibility to overcome rigidity. The concept of the dynamic frame structure is to use lightweight, flexible materials to effectively absorb the energy from an earthquake, ensuring the stability of the structure. The steel usage per square meter is 43.4KG (including roof trusses).</a:t>
            </a:r>
            <a:endParaRPr sz="1200">
              <a:solidFill>
                <a:srgbClr val="5F5C5C"/>
              </a:solidFill>
              <a:latin typeface="Source Han Sans CN" panose="020B0200000000000000" charset="-122"/>
              <a:ea typeface="Source Han Sans CN" panose="020B02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635" y="7088505"/>
            <a:ext cx="6858000" cy="5100955"/>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nvGrpSpPr>
          <p:cNvPr id="6" name="Group 5"/>
          <p:cNvGrpSpPr/>
          <p:nvPr/>
        </p:nvGrpSpPr>
        <p:grpSpPr>
          <a:xfrm>
            <a:off x="0" y="12052935"/>
            <a:ext cx="6858000" cy="135890"/>
            <a:chOff x="0" y="18981"/>
            <a:chExt cx="10800" cy="214"/>
          </a:xfrm>
        </p:grpSpPr>
        <p:sp>
          <p:nvSpPr>
            <p:cNvPr id="2" name="Rectangles 1"/>
            <p:cNvSpPr/>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Rectangles 2"/>
            <p:cNvSpPr/>
            <p:nvPr>
              <p:custDataLst>
                <p:tags r:id="rId1"/>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grpSp>
        <p:nvGrpSpPr>
          <p:cNvPr id="7" name="Group 6"/>
          <p:cNvGrpSpPr/>
          <p:nvPr/>
        </p:nvGrpSpPr>
        <p:grpSpPr>
          <a:xfrm rot="10800000">
            <a:off x="0" y="635"/>
            <a:ext cx="6858000" cy="135890"/>
            <a:chOff x="0" y="18981"/>
            <a:chExt cx="10800" cy="214"/>
          </a:xfrm>
        </p:grpSpPr>
        <p:sp>
          <p:nvSpPr>
            <p:cNvPr id="8" name="Rectangles 7"/>
            <p:cNvSpPr/>
            <p:nvPr>
              <p:custDataLst>
                <p:tags r:id="rId2"/>
              </p:custDataLst>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9" name="Rectangles 8"/>
            <p:cNvSpPr/>
            <p:nvPr>
              <p:custDataLst>
                <p:tags r:id="rId3"/>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sp>
        <p:nvSpPr>
          <p:cNvPr id="14" name="文本框 11"/>
          <p:cNvSpPr txBox="1"/>
          <p:nvPr>
            <p:custDataLst>
              <p:tags r:id="rId4"/>
            </p:custDataLst>
          </p:nvPr>
        </p:nvSpPr>
        <p:spPr>
          <a:xfrm>
            <a:off x="419735" y="267335"/>
            <a:ext cx="1314450" cy="306705"/>
          </a:xfrm>
          <a:prstGeom prst="rect">
            <a:avLst/>
          </a:prstGeom>
          <a:noFill/>
        </p:spPr>
        <p:txBody>
          <a:bodyPr wrap="square" rtlCol="0">
            <a:spAutoFit/>
          </a:bodyPr>
          <a:p>
            <a:r>
              <a:rPr lang="en-US" altLang="zh-CN" sz="1400" b="1">
                <a:solidFill>
                  <a:srgbClr val="5F5C5C"/>
                </a:solidFill>
              </a:rPr>
              <a:t>Villa en Chile </a:t>
            </a:r>
            <a:endParaRPr lang="en-US" altLang="zh-CN" sz="1400" b="1">
              <a:solidFill>
                <a:srgbClr val="5F5C5C"/>
              </a:solidFill>
            </a:endParaRPr>
          </a:p>
        </p:txBody>
      </p:sp>
      <p:sp>
        <p:nvSpPr>
          <p:cNvPr id="40" name="文本框 11"/>
          <p:cNvSpPr txBox="1"/>
          <p:nvPr>
            <p:custDataLst>
              <p:tags r:id="rId5"/>
            </p:custDataLst>
          </p:nvPr>
        </p:nvSpPr>
        <p:spPr>
          <a:xfrm>
            <a:off x="438785" y="481965"/>
            <a:ext cx="2654300" cy="260350"/>
          </a:xfrm>
          <a:prstGeom prst="rect">
            <a:avLst/>
          </a:prstGeom>
          <a:noFill/>
        </p:spPr>
        <p:txBody>
          <a:bodyPr wrap="square" rtlCol="0">
            <a:spAutoFit/>
          </a:bodyPr>
          <a:p>
            <a:r>
              <a:rPr lang="zh-CN" altLang="en-US" sz="1100" b="1">
                <a:solidFill>
                  <a:srgbClr val="5F5C5C"/>
                </a:solidFill>
                <a:latin typeface="Source Han Sans CN Bold" panose="020B0200000000000000" charset="-122"/>
                <a:ea typeface="Source Han Sans CN Bold" panose="020B0200000000000000" charset="-122"/>
              </a:rPr>
              <a:t>建筑隔热、隔音、</a:t>
            </a:r>
            <a:r>
              <a:rPr lang="zh-CN" altLang="en-US" sz="1100" b="1">
                <a:solidFill>
                  <a:srgbClr val="5F5C5C"/>
                </a:solidFill>
                <a:latin typeface="Source Han Sans CN Bold" panose="020B0200000000000000" charset="-122"/>
                <a:ea typeface="Source Han Sans CN Bold" panose="020B0200000000000000" charset="-122"/>
              </a:rPr>
              <a:t>防潮分析</a:t>
            </a:r>
            <a:endParaRPr lang="zh-CN" altLang="en-US" sz="1100" b="1">
              <a:solidFill>
                <a:srgbClr val="5F5C5C"/>
              </a:solidFill>
              <a:latin typeface="Source Han Sans CN Bold" panose="020B0200000000000000" charset="-122"/>
              <a:ea typeface="Source Han Sans CN Bold" panose="020B0200000000000000" charset="-122"/>
            </a:endParaRPr>
          </a:p>
        </p:txBody>
      </p:sp>
      <p:sp>
        <p:nvSpPr>
          <p:cNvPr id="41" name="文本框 11"/>
          <p:cNvSpPr txBox="1"/>
          <p:nvPr>
            <p:custDataLst>
              <p:tags r:id="rId6"/>
            </p:custDataLst>
          </p:nvPr>
        </p:nvSpPr>
        <p:spPr>
          <a:xfrm>
            <a:off x="440055" y="677545"/>
            <a:ext cx="1798320" cy="183515"/>
          </a:xfrm>
          <a:prstGeom prst="rect">
            <a:avLst/>
          </a:prstGeom>
          <a:noFill/>
        </p:spPr>
        <p:txBody>
          <a:bodyPr wrap="square" rtlCol="0">
            <a:spAutoFit/>
          </a:bodyPr>
          <a:p>
            <a:r>
              <a:rPr lang="en-US" altLang="zh-CN" sz="600">
                <a:solidFill>
                  <a:schemeClr val="accent2"/>
                </a:solidFill>
                <a:latin typeface="Source Han Sans CN" panose="020B0200000000000000" charset="-122"/>
                <a:ea typeface="Source Han Sans CN" panose="020B0200000000000000" charset="-122"/>
              </a:rPr>
              <a:t>General </a:t>
            </a:r>
            <a:r>
              <a:rPr lang="en-US" altLang="zh-CN" sz="600">
                <a:solidFill>
                  <a:schemeClr val="accent2"/>
                </a:solidFill>
                <a:latin typeface="Source Han Sans CN" panose="020B0200000000000000" charset="-122"/>
                <a:ea typeface="Source Han Sans CN" panose="020B0200000000000000" charset="-122"/>
              </a:rPr>
              <a:t>Quality Analysis</a:t>
            </a:r>
            <a:endParaRPr lang="en-US" altLang="zh-CN" sz="600">
              <a:solidFill>
                <a:schemeClr val="accent2"/>
              </a:solidFill>
              <a:latin typeface="Source Han Sans CN" panose="020B0200000000000000" charset="-122"/>
              <a:ea typeface="Source Han Sans CN" panose="020B0200000000000000" charset="-122"/>
            </a:endParaRPr>
          </a:p>
        </p:txBody>
      </p:sp>
      <p:grpSp>
        <p:nvGrpSpPr>
          <p:cNvPr id="43" name="Group 42"/>
          <p:cNvGrpSpPr/>
          <p:nvPr/>
        </p:nvGrpSpPr>
        <p:grpSpPr>
          <a:xfrm>
            <a:off x="333375" y="367665"/>
            <a:ext cx="0" cy="444500"/>
            <a:chOff x="525" y="579"/>
            <a:chExt cx="0" cy="700"/>
          </a:xfrm>
        </p:grpSpPr>
        <p:cxnSp>
          <p:nvCxnSpPr>
            <p:cNvPr id="39" name="Straight Connector 38"/>
            <p:cNvCxnSpPr/>
            <p:nvPr>
              <p:custDataLst>
                <p:tags r:id="rId7"/>
              </p:custDataLst>
            </p:nvPr>
          </p:nvCxnSpPr>
          <p:spPr>
            <a:xfrm>
              <a:off x="525" y="579"/>
              <a:ext cx="0" cy="517"/>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cxnSp>
          <p:nvCxnSpPr>
            <p:cNvPr id="42" name="Straight Connector 41"/>
            <p:cNvCxnSpPr/>
            <p:nvPr>
              <p:custDataLst>
                <p:tags r:id="rId8"/>
              </p:custDataLst>
            </p:nvPr>
          </p:nvCxnSpPr>
          <p:spPr>
            <a:xfrm>
              <a:off x="525" y="1067"/>
              <a:ext cx="0" cy="213"/>
            </a:xfrm>
            <a:prstGeom prst="line">
              <a:avLst/>
            </a:prstGeom>
            <a:ln w="25400">
              <a:solidFill>
                <a:srgbClr val="5F5C5C"/>
              </a:solidFill>
            </a:ln>
          </p:spPr>
          <p:style>
            <a:lnRef idx="2">
              <a:schemeClr val="accent1"/>
            </a:lnRef>
            <a:fillRef idx="0">
              <a:srgbClr val="FFFFFF"/>
            </a:fillRef>
            <a:effectRef idx="0">
              <a:srgbClr val="FFFFFF"/>
            </a:effectRef>
            <a:fontRef idx="minor">
              <a:schemeClr val="tx1"/>
            </a:fontRef>
          </p:style>
        </p:cxnSp>
      </p:grpSp>
      <p:pic>
        <p:nvPicPr>
          <p:cNvPr id="4" name="Picture 3" descr="/private/var/folders/2g/r91xyyf94zbcwfv1d4v9x7fc0000gn/T/com.kingsoft.wpsoffice.mac/picturecompress_20240815161838/output_1.pngoutput_1"/>
          <p:cNvPicPr>
            <a:picLocks noChangeAspect="1"/>
          </p:cNvPicPr>
          <p:nvPr/>
        </p:nvPicPr>
        <p:blipFill>
          <a:blip r:embed="rId9"/>
          <a:stretch>
            <a:fillRect/>
          </a:stretch>
        </p:blipFill>
        <p:spPr>
          <a:xfrm>
            <a:off x="-635" y="3123565"/>
            <a:ext cx="6858000" cy="3962400"/>
          </a:xfrm>
          <a:prstGeom prst="rect">
            <a:avLst/>
          </a:prstGeom>
        </p:spPr>
      </p:pic>
      <p:pic>
        <p:nvPicPr>
          <p:cNvPr id="5" name="Picture 4" descr="Group 128"/>
          <p:cNvPicPr>
            <a:picLocks noChangeAspect="1"/>
          </p:cNvPicPr>
          <p:nvPr/>
        </p:nvPicPr>
        <p:blipFill>
          <a:blip r:embed="rId10"/>
          <a:stretch>
            <a:fillRect/>
          </a:stretch>
        </p:blipFill>
        <p:spPr>
          <a:xfrm>
            <a:off x="904875" y="8978265"/>
            <a:ext cx="5741035" cy="13665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052935"/>
            <a:ext cx="6858000" cy="135890"/>
            <a:chOff x="0" y="18981"/>
            <a:chExt cx="10800" cy="214"/>
          </a:xfrm>
        </p:grpSpPr>
        <p:sp>
          <p:nvSpPr>
            <p:cNvPr id="2" name="Rectangles 1"/>
            <p:cNvSpPr/>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Rectangles 2"/>
            <p:cNvSpPr/>
            <p:nvPr>
              <p:custDataLst>
                <p:tags r:id="rId1"/>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grpSp>
        <p:nvGrpSpPr>
          <p:cNvPr id="7" name="Group 6"/>
          <p:cNvGrpSpPr/>
          <p:nvPr/>
        </p:nvGrpSpPr>
        <p:grpSpPr>
          <a:xfrm rot="10800000">
            <a:off x="0" y="635"/>
            <a:ext cx="6858000" cy="135890"/>
            <a:chOff x="0" y="18981"/>
            <a:chExt cx="10800" cy="214"/>
          </a:xfrm>
        </p:grpSpPr>
        <p:sp>
          <p:nvSpPr>
            <p:cNvPr id="8" name="Rectangles 7"/>
            <p:cNvSpPr/>
            <p:nvPr>
              <p:custDataLst>
                <p:tags r:id="rId2"/>
              </p:custDataLst>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9" name="Rectangles 8"/>
            <p:cNvSpPr/>
            <p:nvPr>
              <p:custDataLst>
                <p:tags r:id="rId3"/>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sp>
        <p:nvSpPr>
          <p:cNvPr id="14" name="文本框 11"/>
          <p:cNvSpPr txBox="1"/>
          <p:nvPr>
            <p:custDataLst>
              <p:tags r:id="rId4"/>
            </p:custDataLst>
          </p:nvPr>
        </p:nvSpPr>
        <p:spPr>
          <a:xfrm>
            <a:off x="419735" y="267335"/>
            <a:ext cx="1314450" cy="306705"/>
          </a:xfrm>
          <a:prstGeom prst="rect">
            <a:avLst/>
          </a:prstGeom>
          <a:noFill/>
        </p:spPr>
        <p:txBody>
          <a:bodyPr wrap="square" rtlCol="0">
            <a:spAutoFit/>
          </a:bodyPr>
          <a:p>
            <a:r>
              <a:rPr lang="en-US" altLang="zh-CN" sz="1400" b="1">
                <a:solidFill>
                  <a:srgbClr val="5F5C5C"/>
                </a:solidFill>
              </a:rPr>
              <a:t>Villa en Chile </a:t>
            </a:r>
            <a:endParaRPr lang="en-US" altLang="zh-CN" sz="1400" b="1">
              <a:solidFill>
                <a:srgbClr val="5F5C5C"/>
              </a:solidFill>
            </a:endParaRPr>
          </a:p>
        </p:txBody>
      </p:sp>
      <p:sp>
        <p:nvSpPr>
          <p:cNvPr id="40" name="文本框 11"/>
          <p:cNvSpPr txBox="1"/>
          <p:nvPr>
            <p:custDataLst>
              <p:tags r:id="rId5"/>
            </p:custDataLst>
          </p:nvPr>
        </p:nvSpPr>
        <p:spPr>
          <a:xfrm>
            <a:off x="438785" y="481965"/>
            <a:ext cx="2654300" cy="260350"/>
          </a:xfrm>
          <a:prstGeom prst="rect">
            <a:avLst/>
          </a:prstGeom>
          <a:noFill/>
        </p:spPr>
        <p:txBody>
          <a:bodyPr wrap="square" rtlCol="0">
            <a:spAutoFit/>
          </a:bodyPr>
          <a:p>
            <a:r>
              <a:rPr lang="zh-CN" altLang="en-US" sz="1100" b="1">
                <a:solidFill>
                  <a:srgbClr val="5F5C5C"/>
                </a:solidFill>
                <a:latin typeface="Source Han Sans CN Bold" panose="020B0200000000000000" charset="-122"/>
                <a:ea typeface="Source Han Sans CN Bold" panose="020B0200000000000000" charset="-122"/>
              </a:rPr>
              <a:t>建筑隔热、隔音、</a:t>
            </a:r>
            <a:r>
              <a:rPr lang="zh-CN" altLang="en-US" sz="1100" b="1">
                <a:solidFill>
                  <a:srgbClr val="5F5C5C"/>
                </a:solidFill>
                <a:latin typeface="Source Han Sans CN Bold" panose="020B0200000000000000" charset="-122"/>
                <a:ea typeface="Source Han Sans CN Bold" panose="020B0200000000000000" charset="-122"/>
              </a:rPr>
              <a:t>防潮分析</a:t>
            </a:r>
            <a:endParaRPr lang="zh-CN" altLang="en-US" sz="1100" b="1">
              <a:solidFill>
                <a:srgbClr val="5F5C5C"/>
              </a:solidFill>
              <a:latin typeface="Source Han Sans CN Bold" panose="020B0200000000000000" charset="-122"/>
              <a:ea typeface="Source Han Sans CN Bold" panose="020B0200000000000000" charset="-122"/>
            </a:endParaRPr>
          </a:p>
        </p:txBody>
      </p:sp>
      <p:sp>
        <p:nvSpPr>
          <p:cNvPr id="41" name="文本框 11"/>
          <p:cNvSpPr txBox="1"/>
          <p:nvPr>
            <p:custDataLst>
              <p:tags r:id="rId6"/>
            </p:custDataLst>
          </p:nvPr>
        </p:nvSpPr>
        <p:spPr>
          <a:xfrm>
            <a:off x="440055" y="677545"/>
            <a:ext cx="1798320" cy="183515"/>
          </a:xfrm>
          <a:prstGeom prst="rect">
            <a:avLst/>
          </a:prstGeom>
          <a:noFill/>
        </p:spPr>
        <p:txBody>
          <a:bodyPr wrap="square" rtlCol="0">
            <a:spAutoFit/>
          </a:bodyPr>
          <a:p>
            <a:r>
              <a:rPr lang="en-US" altLang="zh-CN" sz="600">
                <a:solidFill>
                  <a:schemeClr val="accent2"/>
                </a:solidFill>
                <a:latin typeface="Source Han Sans CN" panose="020B0200000000000000" charset="-122"/>
                <a:ea typeface="Source Han Sans CN" panose="020B0200000000000000" charset="-122"/>
              </a:rPr>
              <a:t>General </a:t>
            </a:r>
            <a:r>
              <a:rPr lang="en-US" altLang="zh-CN" sz="600">
                <a:solidFill>
                  <a:schemeClr val="accent2"/>
                </a:solidFill>
                <a:latin typeface="Source Han Sans CN" panose="020B0200000000000000" charset="-122"/>
                <a:ea typeface="Source Han Sans CN" panose="020B0200000000000000" charset="-122"/>
              </a:rPr>
              <a:t>Quality Analysis</a:t>
            </a:r>
            <a:endParaRPr lang="en-US" altLang="zh-CN" sz="600">
              <a:solidFill>
                <a:schemeClr val="accent2"/>
              </a:solidFill>
              <a:latin typeface="Source Han Sans CN" panose="020B0200000000000000" charset="-122"/>
              <a:ea typeface="Source Han Sans CN" panose="020B0200000000000000" charset="-122"/>
            </a:endParaRPr>
          </a:p>
        </p:txBody>
      </p:sp>
      <p:grpSp>
        <p:nvGrpSpPr>
          <p:cNvPr id="43" name="Group 42"/>
          <p:cNvGrpSpPr/>
          <p:nvPr/>
        </p:nvGrpSpPr>
        <p:grpSpPr>
          <a:xfrm>
            <a:off x="333375" y="367665"/>
            <a:ext cx="0" cy="444500"/>
            <a:chOff x="525" y="579"/>
            <a:chExt cx="0" cy="700"/>
          </a:xfrm>
        </p:grpSpPr>
        <p:cxnSp>
          <p:nvCxnSpPr>
            <p:cNvPr id="39" name="Straight Connector 38"/>
            <p:cNvCxnSpPr/>
            <p:nvPr>
              <p:custDataLst>
                <p:tags r:id="rId7"/>
              </p:custDataLst>
            </p:nvPr>
          </p:nvCxnSpPr>
          <p:spPr>
            <a:xfrm>
              <a:off x="525" y="579"/>
              <a:ext cx="0" cy="517"/>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cxnSp>
          <p:nvCxnSpPr>
            <p:cNvPr id="42" name="Straight Connector 41"/>
            <p:cNvCxnSpPr/>
            <p:nvPr>
              <p:custDataLst>
                <p:tags r:id="rId8"/>
              </p:custDataLst>
            </p:nvPr>
          </p:nvCxnSpPr>
          <p:spPr>
            <a:xfrm>
              <a:off x="525" y="1067"/>
              <a:ext cx="0" cy="213"/>
            </a:xfrm>
            <a:prstGeom prst="line">
              <a:avLst/>
            </a:prstGeom>
            <a:ln w="25400">
              <a:solidFill>
                <a:srgbClr val="5F5C5C"/>
              </a:solidFill>
            </a:ln>
          </p:spPr>
          <p:style>
            <a:lnRef idx="2">
              <a:schemeClr val="accent1"/>
            </a:lnRef>
            <a:fillRef idx="0">
              <a:srgbClr val="FFFFFF"/>
            </a:fillRef>
            <a:effectRef idx="0">
              <a:srgbClr val="FFFFFF"/>
            </a:effectRef>
            <a:fontRef idx="minor">
              <a:schemeClr val="tx1"/>
            </a:fontRef>
          </p:style>
        </p:cxnSp>
      </p:grpSp>
      <p:pic>
        <p:nvPicPr>
          <p:cNvPr id="4" name="Picture 3" descr="/private/var/folders/2g/r91xyyf94zbcwfv1d4v9x7fc0000gn/T/com.kingsoft.wpsoffice.mac/picturecompress_20240815163531/output_1.pngoutput_1"/>
          <p:cNvPicPr>
            <a:picLocks noChangeAspect="1"/>
          </p:cNvPicPr>
          <p:nvPr/>
        </p:nvPicPr>
        <p:blipFill>
          <a:blip r:embed="rId9"/>
          <a:stretch>
            <a:fillRect/>
          </a:stretch>
        </p:blipFill>
        <p:spPr>
          <a:xfrm>
            <a:off x="0" y="2990850"/>
            <a:ext cx="6858000" cy="3856355"/>
          </a:xfrm>
          <a:prstGeom prst="rect">
            <a:avLst/>
          </a:prstGeom>
        </p:spPr>
      </p:pic>
      <p:pic>
        <p:nvPicPr>
          <p:cNvPr id="11" name="Picture 10" descr="Group 129"/>
          <p:cNvPicPr>
            <a:picLocks noChangeAspect="1"/>
          </p:cNvPicPr>
          <p:nvPr/>
        </p:nvPicPr>
        <p:blipFill>
          <a:blip r:embed="rId10"/>
          <a:stretch>
            <a:fillRect/>
          </a:stretch>
        </p:blipFill>
        <p:spPr>
          <a:xfrm>
            <a:off x="699770" y="8891905"/>
            <a:ext cx="5946775" cy="11163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052935"/>
            <a:ext cx="6858000" cy="135890"/>
            <a:chOff x="0" y="18981"/>
            <a:chExt cx="10800" cy="214"/>
          </a:xfrm>
        </p:grpSpPr>
        <p:sp>
          <p:nvSpPr>
            <p:cNvPr id="2" name="Rectangles 1"/>
            <p:cNvSpPr/>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Rectangles 2"/>
            <p:cNvSpPr/>
            <p:nvPr>
              <p:custDataLst>
                <p:tags r:id="rId1"/>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grpSp>
        <p:nvGrpSpPr>
          <p:cNvPr id="7" name="Group 6"/>
          <p:cNvGrpSpPr/>
          <p:nvPr/>
        </p:nvGrpSpPr>
        <p:grpSpPr>
          <a:xfrm rot="10800000">
            <a:off x="0" y="635"/>
            <a:ext cx="6858000" cy="135890"/>
            <a:chOff x="0" y="18981"/>
            <a:chExt cx="10800" cy="214"/>
          </a:xfrm>
        </p:grpSpPr>
        <p:sp>
          <p:nvSpPr>
            <p:cNvPr id="8" name="Rectangles 7"/>
            <p:cNvSpPr/>
            <p:nvPr>
              <p:custDataLst>
                <p:tags r:id="rId2"/>
              </p:custDataLst>
            </p:nvPr>
          </p:nvSpPr>
          <p:spPr>
            <a:xfrm>
              <a:off x="0" y="18981"/>
              <a:ext cx="10800" cy="215"/>
            </a:xfrm>
            <a:prstGeom prst="rect">
              <a:avLst/>
            </a:prstGeom>
            <a:solidFill>
              <a:srgbClr val="F88F44"/>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9" name="Rectangles 8"/>
            <p:cNvSpPr/>
            <p:nvPr>
              <p:custDataLst>
                <p:tags r:id="rId3"/>
              </p:custDataLst>
            </p:nvPr>
          </p:nvSpPr>
          <p:spPr>
            <a:xfrm>
              <a:off x="8817" y="18981"/>
              <a:ext cx="1983" cy="215"/>
            </a:xfrm>
            <a:prstGeom prst="rect">
              <a:avLst/>
            </a:prstGeom>
            <a:solidFill>
              <a:srgbClr val="B2B2B2"/>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sp>
        <p:nvSpPr>
          <p:cNvPr id="14" name="文本框 11"/>
          <p:cNvSpPr txBox="1"/>
          <p:nvPr>
            <p:custDataLst>
              <p:tags r:id="rId4"/>
            </p:custDataLst>
          </p:nvPr>
        </p:nvSpPr>
        <p:spPr>
          <a:xfrm>
            <a:off x="419735" y="267335"/>
            <a:ext cx="1314450" cy="306705"/>
          </a:xfrm>
          <a:prstGeom prst="rect">
            <a:avLst/>
          </a:prstGeom>
          <a:noFill/>
        </p:spPr>
        <p:txBody>
          <a:bodyPr wrap="square" rtlCol="0">
            <a:spAutoFit/>
          </a:bodyPr>
          <a:p>
            <a:r>
              <a:rPr lang="en-US" altLang="zh-CN" sz="1400" b="1">
                <a:solidFill>
                  <a:srgbClr val="5F5C5C"/>
                </a:solidFill>
              </a:rPr>
              <a:t>Villa en Chile </a:t>
            </a:r>
            <a:endParaRPr lang="en-US" altLang="zh-CN" sz="1400" b="1">
              <a:solidFill>
                <a:srgbClr val="5F5C5C"/>
              </a:solidFill>
            </a:endParaRPr>
          </a:p>
        </p:txBody>
      </p:sp>
      <p:sp>
        <p:nvSpPr>
          <p:cNvPr id="40" name="文本框 11"/>
          <p:cNvSpPr txBox="1"/>
          <p:nvPr>
            <p:custDataLst>
              <p:tags r:id="rId5"/>
            </p:custDataLst>
          </p:nvPr>
        </p:nvSpPr>
        <p:spPr>
          <a:xfrm>
            <a:off x="438785" y="481965"/>
            <a:ext cx="2654300" cy="260350"/>
          </a:xfrm>
          <a:prstGeom prst="rect">
            <a:avLst/>
          </a:prstGeom>
          <a:noFill/>
        </p:spPr>
        <p:txBody>
          <a:bodyPr wrap="square" rtlCol="0">
            <a:spAutoFit/>
          </a:bodyPr>
          <a:p>
            <a:r>
              <a:rPr lang="zh-CN" altLang="en-US" sz="1100" b="1">
                <a:solidFill>
                  <a:srgbClr val="5F5C5C"/>
                </a:solidFill>
                <a:latin typeface="Source Han Sans CN Bold" panose="020B0200000000000000" charset="-122"/>
                <a:ea typeface="Source Han Sans CN Bold" panose="020B0200000000000000" charset="-122"/>
              </a:rPr>
              <a:t>构造分解</a:t>
            </a:r>
            <a:endParaRPr lang="zh-CN" altLang="en-US" sz="1100" b="1">
              <a:solidFill>
                <a:srgbClr val="5F5C5C"/>
              </a:solidFill>
              <a:latin typeface="Source Han Sans CN Bold" panose="020B0200000000000000" charset="-122"/>
              <a:ea typeface="Source Han Sans CN Bold" panose="020B0200000000000000" charset="-122"/>
            </a:endParaRPr>
          </a:p>
        </p:txBody>
      </p:sp>
      <p:sp>
        <p:nvSpPr>
          <p:cNvPr id="41" name="文本框 11"/>
          <p:cNvSpPr txBox="1"/>
          <p:nvPr>
            <p:custDataLst>
              <p:tags r:id="rId6"/>
            </p:custDataLst>
          </p:nvPr>
        </p:nvSpPr>
        <p:spPr>
          <a:xfrm>
            <a:off x="440055" y="677545"/>
            <a:ext cx="1798320" cy="183515"/>
          </a:xfrm>
          <a:prstGeom prst="rect">
            <a:avLst/>
          </a:prstGeom>
          <a:noFill/>
        </p:spPr>
        <p:txBody>
          <a:bodyPr wrap="square" rtlCol="0">
            <a:spAutoFit/>
          </a:bodyPr>
          <a:p>
            <a:r>
              <a:rPr lang="en-US" altLang="zh-CN" sz="600">
                <a:solidFill>
                  <a:schemeClr val="accent2"/>
                </a:solidFill>
                <a:latin typeface="Source Han Sans CN" panose="020B0200000000000000" charset="-122"/>
                <a:ea typeface="Source Han Sans CN" panose="020B0200000000000000" charset="-122"/>
              </a:rPr>
              <a:t>Explosive </a:t>
            </a:r>
            <a:r>
              <a:rPr lang="en-US" altLang="zh-CN" sz="600">
                <a:solidFill>
                  <a:schemeClr val="accent2"/>
                </a:solidFill>
                <a:latin typeface="Source Han Sans CN" panose="020B0200000000000000" charset="-122"/>
                <a:ea typeface="Source Han Sans CN" panose="020B0200000000000000" charset="-122"/>
              </a:rPr>
              <a:t>View</a:t>
            </a:r>
            <a:endParaRPr lang="en-US" altLang="zh-CN" sz="600">
              <a:solidFill>
                <a:schemeClr val="accent2"/>
              </a:solidFill>
              <a:latin typeface="Source Han Sans CN" panose="020B0200000000000000" charset="-122"/>
              <a:ea typeface="Source Han Sans CN" panose="020B0200000000000000" charset="-122"/>
            </a:endParaRPr>
          </a:p>
        </p:txBody>
      </p:sp>
      <p:grpSp>
        <p:nvGrpSpPr>
          <p:cNvPr id="43" name="Group 42"/>
          <p:cNvGrpSpPr/>
          <p:nvPr/>
        </p:nvGrpSpPr>
        <p:grpSpPr>
          <a:xfrm>
            <a:off x="333375" y="367665"/>
            <a:ext cx="0" cy="444500"/>
            <a:chOff x="525" y="579"/>
            <a:chExt cx="0" cy="700"/>
          </a:xfrm>
        </p:grpSpPr>
        <p:cxnSp>
          <p:nvCxnSpPr>
            <p:cNvPr id="39" name="Straight Connector 38"/>
            <p:cNvCxnSpPr/>
            <p:nvPr>
              <p:custDataLst>
                <p:tags r:id="rId7"/>
              </p:custDataLst>
            </p:nvPr>
          </p:nvCxnSpPr>
          <p:spPr>
            <a:xfrm>
              <a:off x="525" y="579"/>
              <a:ext cx="0" cy="517"/>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cxnSp>
          <p:nvCxnSpPr>
            <p:cNvPr id="42" name="Straight Connector 41"/>
            <p:cNvCxnSpPr/>
            <p:nvPr>
              <p:custDataLst>
                <p:tags r:id="rId8"/>
              </p:custDataLst>
            </p:nvPr>
          </p:nvCxnSpPr>
          <p:spPr>
            <a:xfrm>
              <a:off x="525" y="1067"/>
              <a:ext cx="0" cy="213"/>
            </a:xfrm>
            <a:prstGeom prst="line">
              <a:avLst/>
            </a:prstGeom>
            <a:ln w="25400">
              <a:solidFill>
                <a:srgbClr val="5F5C5C"/>
              </a:solidFill>
            </a:ln>
          </p:spPr>
          <p:style>
            <a:lnRef idx="2">
              <a:schemeClr val="accent1"/>
            </a:lnRef>
            <a:fillRef idx="0">
              <a:srgbClr val="FFFFFF"/>
            </a:fillRef>
            <a:effectRef idx="0">
              <a:srgbClr val="FFFFFF"/>
            </a:effectRef>
            <a:fontRef idx="minor">
              <a:schemeClr val="tx1"/>
            </a:fontRef>
          </p:style>
        </p:cxnSp>
      </p:grpSp>
      <p:pic>
        <p:nvPicPr>
          <p:cNvPr id="4" name="Picture 3" descr="/private/var/folders/2g/r91xyyf94zbcwfv1d4v9x7fc0000gn/T/com.kingsoft.wpsoffice.mac/picturecompress_20240812235239/output_1.jpgoutput_1"/>
          <p:cNvPicPr>
            <a:picLocks noChangeAspect="1"/>
          </p:cNvPicPr>
          <p:nvPr>
            <p:custDataLst>
              <p:tags r:id="rId9"/>
            </p:custDataLst>
          </p:nvPr>
        </p:nvPicPr>
        <p:blipFill>
          <a:blip r:embed="rId10"/>
          <a:srcRect l="23972" t="9937" r="32491" b="14896"/>
          <a:stretch>
            <a:fillRect/>
          </a:stretch>
        </p:blipFill>
        <p:spPr>
          <a:xfrm>
            <a:off x="1090295" y="1560195"/>
            <a:ext cx="4677410" cy="4477385"/>
          </a:xfrm>
          <a:prstGeom prst="rect">
            <a:avLst/>
          </a:prstGeom>
        </p:spPr>
      </p:pic>
      <p:pic>
        <p:nvPicPr>
          <p:cNvPr id="11" name="Picture 10" descr="/private/var/folders/2g/r91xyyf94zbcwfv1d4v9x7fc0000gn/T/com.kingsoft.wpsoffice.mac/picturecompress_20240812235329/output_1.jpgoutput_1"/>
          <p:cNvPicPr>
            <a:picLocks noChangeAspect="1"/>
          </p:cNvPicPr>
          <p:nvPr>
            <p:custDataLst>
              <p:tags r:id="rId11"/>
            </p:custDataLst>
          </p:nvPr>
        </p:nvPicPr>
        <p:blipFill>
          <a:blip r:embed="rId12"/>
          <a:srcRect l="23519" t="11156" r="33185" b="15815"/>
          <a:stretch>
            <a:fillRect/>
          </a:stretch>
        </p:blipFill>
        <p:spPr>
          <a:xfrm>
            <a:off x="1259205" y="6407785"/>
            <a:ext cx="4514215" cy="4222115"/>
          </a:xfrm>
          <a:prstGeom prst="rect">
            <a:avLst/>
          </a:prstGeom>
        </p:spPr>
      </p:pic>
      <p:cxnSp>
        <p:nvCxnSpPr>
          <p:cNvPr id="13" name="Straight Connector 12"/>
          <p:cNvCxnSpPr/>
          <p:nvPr/>
        </p:nvCxnSpPr>
        <p:spPr>
          <a:xfrm>
            <a:off x="1285240" y="2920365"/>
            <a:ext cx="95885" cy="4566285"/>
          </a:xfrm>
          <a:prstGeom prst="line">
            <a:avLst/>
          </a:prstGeom>
          <a:ln w="3175">
            <a:solidFill>
              <a:schemeClr val="tx1">
                <a:lumMod val="50000"/>
                <a:lumOff val="50000"/>
              </a:schemeClr>
            </a:solidFill>
            <a:prstDash val="dash"/>
          </a:ln>
        </p:spPr>
        <p:style>
          <a:lnRef idx="2">
            <a:schemeClr val="accent1"/>
          </a:lnRef>
          <a:fillRef idx="0">
            <a:srgbClr val="FFFFFF"/>
          </a:fillRef>
          <a:effectRef idx="0">
            <a:srgbClr val="FFFFFF"/>
          </a:effectRef>
          <a:fontRef idx="minor">
            <a:schemeClr val="tx1"/>
          </a:fontRef>
        </p:style>
      </p:cxnSp>
      <p:cxnSp>
        <p:nvCxnSpPr>
          <p:cNvPr id="15" name="Straight Connector 14"/>
          <p:cNvCxnSpPr/>
          <p:nvPr>
            <p:custDataLst>
              <p:tags r:id="rId13"/>
            </p:custDataLst>
          </p:nvPr>
        </p:nvCxnSpPr>
        <p:spPr>
          <a:xfrm>
            <a:off x="1734185" y="5043170"/>
            <a:ext cx="109855" cy="4039870"/>
          </a:xfrm>
          <a:prstGeom prst="line">
            <a:avLst/>
          </a:prstGeom>
          <a:ln w="3175">
            <a:solidFill>
              <a:schemeClr val="tx1">
                <a:lumMod val="50000"/>
                <a:lumOff val="50000"/>
              </a:schemeClr>
            </a:solidFill>
            <a:prstDash val="dash"/>
          </a:ln>
        </p:spPr>
        <p:style>
          <a:lnRef idx="2">
            <a:schemeClr val="accent1"/>
          </a:lnRef>
          <a:fillRef idx="0">
            <a:srgbClr val="FFFFFF"/>
          </a:fillRef>
          <a:effectRef idx="0">
            <a:srgbClr val="FFFFFF"/>
          </a:effectRef>
          <a:fontRef idx="minor">
            <a:schemeClr val="tx1"/>
          </a:fontRef>
        </p:style>
      </p:cxnSp>
      <p:cxnSp>
        <p:nvCxnSpPr>
          <p:cNvPr id="16" name="Straight Connector 15"/>
          <p:cNvCxnSpPr/>
          <p:nvPr>
            <p:custDataLst>
              <p:tags r:id="rId14"/>
            </p:custDataLst>
          </p:nvPr>
        </p:nvCxnSpPr>
        <p:spPr>
          <a:xfrm>
            <a:off x="5532755" y="2214880"/>
            <a:ext cx="0" cy="4537075"/>
          </a:xfrm>
          <a:prstGeom prst="line">
            <a:avLst/>
          </a:prstGeom>
          <a:ln w="3175">
            <a:solidFill>
              <a:schemeClr val="tx1">
                <a:lumMod val="50000"/>
                <a:lumOff val="50000"/>
              </a:schemeClr>
            </a:solidFill>
            <a:prstDash val="dash"/>
          </a:ln>
        </p:spPr>
        <p:style>
          <a:lnRef idx="2">
            <a:schemeClr val="accent1"/>
          </a:lnRef>
          <a:fillRef idx="0">
            <a:srgbClr val="FFFFFF"/>
          </a:fillRef>
          <a:effectRef idx="0">
            <a:srgbClr val="FFFFFF"/>
          </a:effectRef>
          <a:fontRef idx="minor">
            <a:schemeClr val="tx1"/>
          </a:fontRef>
        </p:style>
      </p:cxnSp>
      <p:cxnSp>
        <p:nvCxnSpPr>
          <p:cNvPr id="17" name="Straight Connector 16"/>
          <p:cNvCxnSpPr/>
          <p:nvPr>
            <p:custDataLst>
              <p:tags r:id="rId15"/>
            </p:custDataLst>
          </p:nvPr>
        </p:nvCxnSpPr>
        <p:spPr>
          <a:xfrm>
            <a:off x="5229225" y="4097655"/>
            <a:ext cx="0" cy="4187190"/>
          </a:xfrm>
          <a:prstGeom prst="line">
            <a:avLst/>
          </a:prstGeom>
          <a:ln w="3175">
            <a:solidFill>
              <a:schemeClr val="tx1">
                <a:lumMod val="50000"/>
                <a:lumOff val="50000"/>
              </a:schemeClr>
            </a:solidFill>
            <a:prstDash val="dash"/>
          </a:ln>
        </p:spPr>
        <p:style>
          <a:lnRef idx="2">
            <a:schemeClr val="accent1"/>
          </a:lnRef>
          <a:fillRef idx="0">
            <a:srgbClr val="FFFFFF"/>
          </a:fillRef>
          <a:effectRef idx="0">
            <a:srgbClr val="FFFFFF"/>
          </a:effectRef>
          <a:fontRef idx="minor">
            <a:schemeClr val="tx1"/>
          </a:fontRef>
        </p:style>
      </p:cxnSp>
      <p:cxnSp>
        <p:nvCxnSpPr>
          <p:cNvPr id="18" name="Straight Connector 17"/>
          <p:cNvCxnSpPr/>
          <p:nvPr>
            <p:custDataLst>
              <p:tags r:id="rId16"/>
            </p:custDataLst>
          </p:nvPr>
        </p:nvCxnSpPr>
        <p:spPr>
          <a:xfrm>
            <a:off x="3887470" y="5868670"/>
            <a:ext cx="95885" cy="4044315"/>
          </a:xfrm>
          <a:prstGeom prst="line">
            <a:avLst/>
          </a:prstGeom>
          <a:ln w="3175">
            <a:solidFill>
              <a:schemeClr val="tx1">
                <a:lumMod val="50000"/>
                <a:lumOff val="50000"/>
              </a:schemeClr>
            </a:solidFill>
            <a:prstDash val="dash"/>
          </a:ln>
        </p:spPr>
        <p:style>
          <a:lnRef idx="2">
            <a:schemeClr val="accent1"/>
          </a:lnRef>
          <a:fillRef idx="0">
            <a:srgbClr val="FFFFFF"/>
          </a:fillRef>
          <a:effectRef idx="0">
            <a:srgbClr val="FFFFFF"/>
          </a:effectRef>
          <a:fontRef idx="minor">
            <a:schemeClr val="tx1"/>
          </a:fontRef>
        </p:style>
      </p:cxnSp>
      <p:cxnSp>
        <p:nvCxnSpPr>
          <p:cNvPr id="19" name="Straight Connector 18"/>
          <p:cNvCxnSpPr/>
          <p:nvPr>
            <p:custDataLst>
              <p:tags r:id="rId17"/>
            </p:custDataLst>
          </p:nvPr>
        </p:nvCxnSpPr>
        <p:spPr>
          <a:xfrm>
            <a:off x="2811145" y="5612130"/>
            <a:ext cx="150495" cy="4029710"/>
          </a:xfrm>
          <a:prstGeom prst="line">
            <a:avLst/>
          </a:prstGeom>
          <a:ln w="3175">
            <a:solidFill>
              <a:schemeClr val="tx1">
                <a:lumMod val="50000"/>
                <a:lumOff val="50000"/>
              </a:schemeClr>
            </a:solidFill>
            <a:prstDash val="dash"/>
          </a:ln>
        </p:spPr>
        <p:style>
          <a:lnRef idx="2">
            <a:schemeClr val="accent1"/>
          </a:lnRef>
          <a:fillRef idx="0">
            <a:srgbClr val="FFFFFF"/>
          </a:fillRef>
          <a:effectRef idx="0">
            <a:srgbClr val="FFFFFF"/>
          </a:effectRef>
          <a:fontRef idx="minor">
            <a:schemeClr val="tx1"/>
          </a:fontRef>
        </p:style>
      </p:cxnSp>
      <p:sp>
        <p:nvSpPr>
          <p:cNvPr id="49" name="Text Box 48"/>
          <p:cNvSpPr txBox="1"/>
          <p:nvPr>
            <p:custDataLst>
              <p:tags r:id="rId18"/>
            </p:custDataLst>
          </p:nvPr>
        </p:nvSpPr>
        <p:spPr>
          <a:xfrm>
            <a:off x="1090930" y="10913110"/>
            <a:ext cx="2795905" cy="306705"/>
          </a:xfrm>
          <a:prstGeom prst="rect">
            <a:avLst/>
          </a:prstGeom>
          <a:noFill/>
        </p:spPr>
        <p:txBody>
          <a:bodyPr wrap="square" rtlCol="0">
            <a:noAutofit/>
          </a:bodyPr>
          <a:p>
            <a:r>
              <a:rPr lang="zh-CN" altLang="en-US" sz="1400" b="1">
                <a:solidFill>
                  <a:srgbClr val="5F5C5C"/>
                </a:solidFill>
                <a:latin typeface="Source Han Sans CN Bold" panose="020B0200000000000000" charset="-122"/>
                <a:ea typeface="Source Han Sans CN Bold" panose="020B0200000000000000" charset="-122"/>
              </a:rPr>
              <a:t>Structural Exploded View</a:t>
            </a:r>
            <a:endParaRPr lang="zh-CN" altLang="en-US" sz="1400" b="1">
              <a:solidFill>
                <a:srgbClr val="5F5C5C"/>
              </a:solidFill>
              <a:latin typeface="Source Han Sans CN Bold" panose="020B0200000000000000" charset="-122"/>
              <a:ea typeface="Source Han Sans CN Bold" panose="020B0200000000000000" charset="-122"/>
            </a:endParaRPr>
          </a:p>
        </p:txBody>
      </p:sp>
      <p:cxnSp>
        <p:nvCxnSpPr>
          <p:cNvPr id="50" name="Straight Connector 49"/>
          <p:cNvCxnSpPr/>
          <p:nvPr>
            <p:custDataLst>
              <p:tags r:id="rId19"/>
            </p:custDataLst>
          </p:nvPr>
        </p:nvCxnSpPr>
        <p:spPr>
          <a:xfrm>
            <a:off x="1193165" y="11273790"/>
            <a:ext cx="592455" cy="0"/>
          </a:xfrm>
          <a:prstGeom prst="line">
            <a:avLst/>
          </a:prstGeom>
          <a:ln w="25400">
            <a:solidFill>
              <a:srgbClr val="F88F44"/>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2086</Words>
  <Application>WPS Presentation</Application>
  <PresentationFormat>宽屏</PresentationFormat>
  <Paragraphs>102</Paragraphs>
  <Slides>7</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7</vt:i4>
      </vt:variant>
    </vt:vector>
  </HeadingPairs>
  <TitlesOfParts>
    <vt:vector size="19" baseType="lpstr">
      <vt:lpstr>Arial</vt:lpstr>
      <vt:lpstr>宋体</vt:lpstr>
      <vt:lpstr>Wingdings</vt:lpstr>
      <vt:lpstr>Source Han Sans CN Bold</vt:lpstr>
      <vt:lpstr>Source Han Sans CN</vt:lpstr>
      <vt:lpstr>微软雅黑</vt:lpstr>
      <vt:lpstr>Calibri</vt:lpstr>
      <vt:lpstr>Helvetica Neue</vt:lpstr>
      <vt:lpstr>宋体</vt:lpstr>
      <vt:lpstr>Arial Unicode MS</vt:lpstr>
      <vt:lpstr>汉仪书宋二KW</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Jerry Qian</cp:lastModifiedBy>
  <cp:revision>53</cp:revision>
  <dcterms:created xsi:type="dcterms:W3CDTF">2024-08-15T08:37:25Z</dcterms:created>
  <dcterms:modified xsi:type="dcterms:W3CDTF">2024-08-15T08:37:25Z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1033-6.5.1.8687</vt:lpwstr>
  </property>
  <property fmtid="{D5CDD505-2E9C-101B-9397-08002B2CF9AE}" pid="3" name="ICV">
    <vt:lpwstr>9E5172DAB423AF9195A6BD66A704334B_43</vt:lpwstr>
  </property>
</Properties>
</file>